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handoutMasterIdLst>
    <p:handoutMasterId r:id="rId54"/>
  </p:handoutMasterIdLst>
  <p:sldIdLst>
    <p:sldId id="257" r:id="rId2"/>
    <p:sldId id="258" r:id="rId3"/>
    <p:sldId id="259" r:id="rId4"/>
    <p:sldId id="261" r:id="rId5"/>
    <p:sldId id="593" r:id="rId6"/>
    <p:sldId id="263" r:id="rId7"/>
    <p:sldId id="264" r:id="rId8"/>
    <p:sldId id="265" r:id="rId9"/>
    <p:sldId id="598" r:id="rId10"/>
    <p:sldId id="267" r:id="rId11"/>
    <p:sldId id="621" r:id="rId12"/>
    <p:sldId id="600" r:id="rId13"/>
    <p:sldId id="601" r:id="rId14"/>
    <p:sldId id="602" r:id="rId15"/>
    <p:sldId id="622" r:id="rId16"/>
    <p:sldId id="268" r:id="rId17"/>
    <p:sldId id="269" r:id="rId18"/>
    <p:sldId id="273" r:id="rId19"/>
    <p:sldId id="276" r:id="rId20"/>
    <p:sldId id="288" r:id="rId21"/>
    <p:sldId id="627" r:id="rId22"/>
    <p:sldId id="629" r:id="rId23"/>
    <p:sldId id="628" r:id="rId24"/>
    <p:sldId id="400" r:id="rId25"/>
    <p:sldId id="661" r:id="rId26"/>
    <p:sldId id="402" r:id="rId27"/>
    <p:sldId id="403" r:id="rId28"/>
    <p:sldId id="404" r:id="rId29"/>
    <p:sldId id="405" r:id="rId30"/>
    <p:sldId id="662" r:id="rId31"/>
    <p:sldId id="634" r:id="rId32"/>
    <p:sldId id="665" r:id="rId33"/>
    <p:sldId id="666" r:id="rId34"/>
    <p:sldId id="664" r:id="rId35"/>
    <p:sldId id="667" r:id="rId36"/>
    <p:sldId id="663" r:id="rId37"/>
    <p:sldId id="678" r:id="rId38"/>
    <p:sldId id="668" r:id="rId39"/>
    <p:sldId id="669" r:id="rId40"/>
    <p:sldId id="670" r:id="rId41"/>
    <p:sldId id="679" r:id="rId42"/>
    <p:sldId id="680" r:id="rId43"/>
    <p:sldId id="671" r:id="rId44"/>
    <p:sldId id="672" r:id="rId45"/>
    <p:sldId id="673" r:id="rId46"/>
    <p:sldId id="674" r:id="rId47"/>
    <p:sldId id="675" r:id="rId48"/>
    <p:sldId id="676" r:id="rId49"/>
    <p:sldId id="681" r:id="rId50"/>
    <p:sldId id="682" r:id="rId51"/>
    <p:sldId id="677" r:id="rId52"/>
  </p:sldIdLst>
  <p:sldSz cx="12192000" cy="6858000"/>
  <p:notesSz cx="10234613" cy="7104063"/>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a:extLst>
              <a:ext uri="{FF2B5EF4-FFF2-40B4-BE49-F238E27FC236}">
                <a16:creationId xmlns:a16="http://schemas.microsoft.com/office/drawing/2014/main" id="{48EEA25F-707C-4995-B38F-ED3DD073F74D}"/>
              </a:ext>
            </a:extLst>
          </p:cNvPr>
          <p:cNvSpPr>
            <a:spLocks noGrp="1"/>
          </p:cNvSpPr>
          <p:nvPr>
            <p:ph type="hdr" sz="quarter"/>
          </p:nvPr>
        </p:nvSpPr>
        <p:spPr>
          <a:xfrm>
            <a:off x="0" y="0"/>
            <a:ext cx="4435475" cy="355600"/>
          </a:xfrm>
          <a:prstGeom prst="rect">
            <a:avLst/>
          </a:prstGeom>
        </p:spPr>
        <p:txBody>
          <a:bodyPr vert="horz" lIns="91440" tIns="45720" rIns="91440" bIns="45720" rtlCol="0"/>
          <a:lstStyle>
            <a:lvl1pPr algn="l">
              <a:defRPr sz="1200"/>
            </a:lvl1pPr>
          </a:lstStyle>
          <a:p>
            <a:r>
              <a:rPr lang="pt-BR"/>
              <a:t>MÓDULO - ESTATUTO DOS SERVIDORES DO RJ - 2019</a:t>
            </a:r>
          </a:p>
        </p:txBody>
      </p:sp>
      <p:sp>
        <p:nvSpPr>
          <p:cNvPr id="3" name="Espaço Reservado para Data 2">
            <a:extLst>
              <a:ext uri="{FF2B5EF4-FFF2-40B4-BE49-F238E27FC236}">
                <a16:creationId xmlns:a16="http://schemas.microsoft.com/office/drawing/2014/main" id="{6C35E2A3-1413-46EE-976B-416A106D407B}"/>
              </a:ext>
            </a:extLst>
          </p:cNvPr>
          <p:cNvSpPr>
            <a:spLocks noGrp="1"/>
          </p:cNvSpPr>
          <p:nvPr>
            <p:ph type="dt" sz="quarter" idx="1"/>
          </p:nvPr>
        </p:nvSpPr>
        <p:spPr>
          <a:xfrm>
            <a:off x="5797550" y="0"/>
            <a:ext cx="4435475" cy="355600"/>
          </a:xfrm>
          <a:prstGeom prst="rect">
            <a:avLst/>
          </a:prstGeom>
        </p:spPr>
        <p:txBody>
          <a:bodyPr vert="horz" lIns="91440" tIns="45720" rIns="91440" bIns="45720" rtlCol="0"/>
          <a:lstStyle>
            <a:lvl1pPr algn="r">
              <a:defRPr sz="1200"/>
            </a:lvl1pPr>
          </a:lstStyle>
          <a:p>
            <a:fld id="{43BF75FF-2D6B-423D-BD62-D2B971F8AB99}" type="datetimeFigureOut">
              <a:rPr lang="pt-BR" smtClean="0"/>
              <a:t>20/02/2020</a:t>
            </a:fld>
            <a:endParaRPr lang="pt-BR"/>
          </a:p>
        </p:txBody>
      </p:sp>
      <p:sp>
        <p:nvSpPr>
          <p:cNvPr id="4" name="Espaço Reservado para Rodapé 3">
            <a:extLst>
              <a:ext uri="{FF2B5EF4-FFF2-40B4-BE49-F238E27FC236}">
                <a16:creationId xmlns:a16="http://schemas.microsoft.com/office/drawing/2014/main" id="{B6783F42-02EC-4BBE-B078-6EA6953DA95B}"/>
              </a:ext>
            </a:extLst>
          </p:cNvPr>
          <p:cNvSpPr>
            <a:spLocks noGrp="1"/>
          </p:cNvSpPr>
          <p:nvPr>
            <p:ph type="ftr" sz="quarter" idx="2"/>
          </p:nvPr>
        </p:nvSpPr>
        <p:spPr>
          <a:xfrm>
            <a:off x="0" y="6748463"/>
            <a:ext cx="4435475" cy="355600"/>
          </a:xfrm>
          <a:prstGeom prst="rect">
            <a:avLst/>
          </a:prstGeom>
        </p:spPr>
        <p:txBody>
          <a:bodyPr vert="horz" lIns="91440" tIns="45720" rIns="91440" bIns="45720" rtlCol="0" anchor="b"/>
          <a:lstStyle>
            <a:lvl1pPr algn="l">
              <a:defRPr sz="1200"/>
            </a:lvl1pPr>
          </a:lstStyle>
          <a:p>
            <a:r>
              <a:rPr lang="pt-BR"/>
              <a:t>Professor Alexandre Prado</a:t>
            </a:r>
          </a:p>
        </p:txBody>
      </p:sp>
      <p:sp>
        <p:nvSpPr>
          <p:cNvPr id="5" name="Espaço Reservado para Número de Slide 4">
            <a:extLst>
              <a:ext uri="{FF2B5EF4-FFF2-40B4-BE49-F238E27FC236}">
                <a16:creationId xmlns:a16="http://schemas.microsoft.com/office/drawing/2014/main" id="{875E9723-4BC4-4B14-8417-5321BFD41479}"/>
              </a:ext>
            </a:extLst>
          </p:cNvPr>
          <p:cNvSpPr>
            <a:spLocks noGrp="1"/>
          </p:cNvSpPr>
          <p:nvPr>
            <p:ph type="sldNum" sz="quarter" idx="3"/>
          </p:nvPr>
        </p:nvSpPr>
        <p:spPr>
          <a:xfrm>
            <a:off x="5797550" y="6748463"/>
            <a:ext cx="4435475" cy="355600"/>
          </a:xfrm>
          <a:prstGeom prst="rect">
            <a:avLst/>
          </a:prstGeom>
        </p:spPr>
        <p:txBody>
          <a:bodyPr vert="horz" lIns="91440" tIns="45720" rIns="91440" bIns="45720" rtlCol="0" anchor="b"/>
          <a:lstStyle>
            <a:lvl1pPr algn="r">
              <a:defRPr sz="1200"/>
            </a:lvl1pPr>
          </a:lstStyle>
          <a:p>
            <a:fld id="{784BF336-C430-46AA-8557-71BBA5619C6F}" type="slidenum">
              <a:rPr lang="pt-BR" smtClean="0"/>
              <a:t>‹nº›</a:t>
            </a:fld>
            <a:endParaRPr lang="pt-BR"/>
          </a:p>
        </p:txBody>
      </p:sp>
    </p:spTree>
    <p:extLst>
      <p:ext uri="{BB962C8B-B14F-4D97-AF65-F5344CB8AC3E}">
        <p14:creationId xmlns:p14="http://schemas.microsoft.com/office/powerpoint/2010/main" val="627636787"/>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4434999" cy="356437"/>
          </a:xfrm>
          <a:prstGeom prst="rect">
            <a:avLst/>
          </a:prstGeom>
        </p:spPr>
        <p:txBody>
          <a:bodyPr vert="horz" lIns="99075" tIns="49538" rIns="99075" bIns="49538" rtlCol="0"/>
          <a:lstStyle>
            <a:lvl1pPr algn="l">
              <a:defRPr sz="1300"/>
            </a:lvl1pPr>
          </a:lstStyle>
          <a:p>
            <a:r>
              <a:rPr lang="pt-BR"/>
              <a:t>MÓDULO - ESTATUTO DOS SERVIDORES DO RJ - 2019</a:t>
            </a:r>
          </a:p>
        </p:txBody>
      </p:sp>
      <p:sp>
        <p:nvSpPr>
          <p:cNvPr id="3" name="Espaço Reservado para Data 2"/>
          <p:cNvSpPr>
            <a:spLocks noGrp="1"/>
          </p:cNvSpPr>
          <p:nvPr>
            <p:ph type="dt" idx="1"/>
          </p:nvPr>
        </p:nvSpPr>
        <p:spPr>
          <a:xfrm>
            <a:off x="5797246" y="0"/>
            <a:ext cx="4434999" cy="356437"/>
          </a:xfrm>
          <a:prstGeom prst="rect">
            <a:avLst/>
          </a:prstGeom>
        </p:spPr>
        <p:txBody>
          <a:bodyPr vert="horz" lIns="99075" tIns="49538" rIns="99075" bIns="49538" rtlCol="0"/>
          <a:lstStyle>
            <a:lvl1pPr algn="r">
              <a:defRPr sz="1300"/>
            </a:lvl1pPr>
          </a:lstStyle>
          <a:p>
            <a:fld id="{BB3A0979-77A9-4F1D-BA73-52AADC65CF40}" type="datetimeFigureOut">
              <a:rPr lang="pt-BR" smtClean="0"/>
              <a:t>20/02/2020</a:t>
            </a:fld>
            <a:endParaRPr lang="pt-BR"/>
          </a:p>
        </p:txBody>
      </p:sp>
      <p:sp>
        <p:nvSpPr>
          <p:cNvPr id="4" name="Espaço Reservado para Imagem de Slide 3"/>
          <p:cNvSpPr>
            <a:spLocks noGrp="1" noRot="1" noChangeAspect="1"/>
          </p:cNvSpPr>
          <p:nvPr>
            <p:ph type="sldImg" idx="2"/>
          </p:nvPr>
        </p:nvSpPr>
        <p:spPr>
          <a:xfrm>
            <a:off x="2986088" y="887413"/>
            <a:ext cx="4264025" cy="2398712"/>
          </a:xfrm>
          <a:prstGeom prst="rect">
            <a:avLst/>
          </a:prstGeom>
          <a:noFill/>
          <a:ln w="12700">
            <a:solidFill>
              <a:prstClr val="black"/>
            </a:solidFill>
          </a:ln>
        </p:spPr>
        <p:txBody>
          <a:bodyPr vert="horz" lIns="99075" tIns="49538" rIns="99075" bIns="49538" rtlCol="0" anchor="ctr"/>
          <a:lstStyle/>
          <a:p>
            <a:endParaRPr lang="pt-BR"/>
          </a:p>
        </p:txBody>
      </p:sp>
      <p:sp>
        <p:nvSpPr>
          <p:cNvPr id="5" name="Espaço Reservado para Anotações 4"/>
          <p:cNvSpPr>
            <a:spLocks noGrp="1"/>
          </p:cNvSpPr>
          <p:nvPr>
            <p:ph type="body" sz="quarter" idx="3"/>
          </p:nvPr>
        </p:nvSpPr>
        <p:spPr>
          <a:xfrm>
            <a:off x="1023462" y="3418830"/>
            <a:ext cx="8187690" cy="2797225"/>
          </a:xfrm>
          <a:prstGeom prst="rect">
            <a:avLst/>
          </a:prstGeom>
        </p:spPr>
        <p:txBody>
          <a:bodyPr vert="horz" lIns="99075" tIns="49538" rIns="99075" bIns="49538" rtlCol="0"/>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6747628"/>
            <a:ext cx="4434999" cy="356436"/>
          </a:xfrm>
          <a:prstGeom prst="rect">
            <a:avLst/>
          </a:prstGeom>
        </p:spPr>
        <p:txBody>
          <a:bodyPr vert="horz" lIns="99075" tIns="49538" rIns="99075" bIns="49538" rtlCol="0" anchor="b"/>
          <a:lstStyle>
            <a:lvl1pPr algn="l">
              <a:defRPr sz="1300"/>
            </a:lvl1pPr>
          </a:lstStyle>
          <a:p>
            <a:r>
              <a:rPr lang="pt-BR"/>
              <a:t>Professor Alexandre Prado</a:t>
            </a:r>
          </a:p>
        </p:txBody>
      </p:sp>
      <p:sp>
        <p:nvSpPr>
          <p:cNvPr id="7" name="Espaço Reservado para Número de Slide 6"/>
          <p:cNvSpPr>
            <a:spLocks noGrp="1"/>
          </p:cNvSpPr>
          <p:nvPr>
            <p:ph type="sldNum" sz="quarter" idx="5"/>
          </p:nvPr>
        </p:nvSpPr>
        <p:spPr>
          <a:xfrm>
            <a:off x="5797246" y="6747628"/>
            <a:ext cx="4434999" cy="356436"/>
          </a:xfrm>
          <a:prstGeom prst="rect">
            <a:avLst/>
          </a:prstGeom>
        </p:spPr>
        <p:txBody>
          <a:bodyPr vert="horz" lIns="99075" tIns="49538" rIns="99075" bIns="49538" rtlCol="0" anchor="b"/>
          <a:lstStyle>
            <a:lvl1pPr algn="r">
              <a:defRPr sz="1300"/>
            </a:lvl1pPr>
          </a:lstStyle>
          <a:p>
            <a:fld id="{5FDCDFA2-6FB4-490E-A6F2-5410B421CB5C}" type="slidenum">
              <a:rPr lang="pt-BR" smtClean="0"/>
              <a:t>‹nº›</a:t>
            </a:fld>
            <a:endParaRPr lang="pt-BR"/>
          </a:p>
        </p:txBody>
      </p:sp>
    </p:spTree>
    <p:extLst>
      <p:ext uri="{BB962C8B-B14F-4D97-AF65-F5344CB8AC3E}">
        <p14:creationId xmlns:p14="http://schemas.microsoft.com/office/powerpoint/2010/main" val="4100460478"/>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5800725" y="414338"/>
            <a:ext cx="3673475" cy="2066925"/>
          </a:xfrm>
        </p:spPr>
      </p:sp>
      <p:sp>
        <p:nvSpPr>
          <p:cNvPr id="3" name="Espaço Reservado para Anotações 2"/>
          <p:cNvSpPr>
            <a:spLocks noGrp="1"/>
          </p:cNvSpPr>
          <p:nvPr>
            <p:ph type="body" idx="1"/>
          </p:nvPr>
        </p:nvSpPr>
        <p:spPr/>
        <p:txBody>
          <a:bodyPr>
            <a:normAutofit/>
          </a:bodyPr>
          <a:lstStyle/>
          <a:p>
            <a:endParaRPr lang="pt-BR" dirty="0"/>
          </a:p>
        </p:txBody>
      </p:sp>
      <p:sp>
        <p:nvSpPr>
          <p:cNvPr id="5" name="Espaço Reservado para Rodapé 4"/>
          <p:cNvSpPr>
            <a:spLocks noGrp="1"/>
          </p:cNvSpPr>
          <p:nvPr>
            <p:ph type="ftr" sz="quarter" idx="10"/>
          </p:nvPr>
        </p:nvSpPr>
        <p:spPr/>
        <p:txBody>
          <a:bodyPr/>
          <a:lstStyle/>
          <a:p>
            <a:pPr>
              <a:defRPr/>
            </a:pPr>
            <a:r>
              <a:rPr lang="pt-BR"/>
              <a:t>Professor Alexandre Prado</a:t>
            </a:r>
            <a:endParaRPr lang="pt-BR" dirty="0"/>
          </a:p>
        </p:txBody>
      </p:sp>
      <p:sp>
        <p:nvSpPr>
          <p:cNvPr id="4" name="Espaço Reservado para Cabeçalho 3">
            <a:extLst>
              <a:ext uri="{FF2B5EF4-FFF2-40B4-BE49-F238E27FC236}">
                <a16:creationId xmlns:a16="http://schemas.microsoft.com/office/drawing/2014/main" id="{F7EFE46D-09F5-41B7-9735-A236120B5AC8}"/>
              </a:ext>
            </a:extLst>
          </p:cNvPr>
          <p:cNvSpPr>
            <a:spLocks noGrp="1"/>
          </p:cNvSpPr>
          <p:nvPr>
            <p:ph type="hdr" sz="quarter"/>
          </p:nvPr>
        </p:nvSpPr>
        <p:spPr/>
        <p:txBody>
          <a:bodyPr/>
          <a:lstStyle/>
          <a:p>
            <a:r>
              <a:rPr lang="pt-BR"/>
              <a:t>MÓDULO - ESTATUTO DOS SERVIDORES DO RJ - 2019</a:t>
            </a:r>
          </a:p>
        </p:txBody>
      </p:sp>
    </p:spTree>
    <p:extLst>
      <p:ext uri="{BB962C8B-B14F-4D97-AF65-F5344CB8AC3E}">
        <p14:creationId xmlns:p14="http://schemas.microsoft.com/office/powerpoint/2010/main" val="35823450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B4F4CAA-AC65-4EF5-ACB3-F8404B974032}"/>
              </a:ext>
            </a:extLst>
          </p:cNvPr>
          <p:cNvSpPr>
            <a:spLocks noGrp="1"/>
          </p:cNvSpPr>
          <p:nvPr>
            <p:ph type="ctrTitle"/>
          </p:nvPr>
        </p:nvSpPr>
        <p:spPr>
          <a:xfrm>
            <a:off x="1524000" y="1122363"/>
            <a:ext cx="9144000" cy="2387600"/>
          </a:xfrm>
        </p:spPr>
        <p:txBody>
          <a:bodyPr anchor="b"/>
          <a:lstStyle>
            <a:lvl1pPr algn="ctr">
              <a:defRPr sz="6000"/>
            </a:lvl1pPr>
          </a:lstStyle>
          <a:p>
            <a:r>
              <a:rPr lang="pt-BR"/>
              <a:t>Clique para editar o título Mestre</a:t>
            </a:r>
          </a:p>
        </p:txBody>
      </p:sp>
      <p:sp>
        <p:nvSpPr>
          <p:cNvPr id="3" name="Subtítulo 2">
            <a:extLst>
              <a:ext uri="{FF2B5EF4-FFF2-40B4-BE49-F238E27FC236}">
                <a16:creationId xmlns:a16="http://schemas.microsoft.com/office/drawing/2014/main" id="{1A7D6A0E-AF51-47F6-B682-56AE32993F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p>
        </p:txBody>
      </p:sp>
      <p:sp>
        <p:nvSpPr>
          <p:cNvPr id="4" name="Espaço Reservado para Data 3">
            <a:extLst>
              <a:ext uri="{FF2B5EF4-FFF2-40B4-BE49-F238E27FC236}">
                <a16:creationId xmlns:a16="http://schemas.microsoft.com/office/drawing/2014/main" id="{437F853C-1702-40D1-9238-70E0AA3D5C3C}"/>
              </a:ext>
            </a:extLst>
          </p:cNvPr>
          <p:cNvSpPr>
            <a:spLocks noGrp="1"/>
          </p:cNvSpPr>
          <p:nvPr>
            <p:ph type="dt" sz="half" idx="10"/>
          </p:nvPr>
        </p:nvSpPr>
        <p:spPr/>
        <p:txBody>
          <a:bodyPr/>
          <a:lstStyle/>
          <a:p>
            <a:fld id="{2394DF76-6B50-44A8-9EA2-1ECFAC3083B1}" type="datetimeFigureOut">
              <a:rPr lang="pt-BR" smtClean="0"/>
              <a:t>20/02/2020</a:t>
            </a:fld>
            <a:endParaRPr lang="pt-BR"/>
          </a:p>
        </p:txBody>
      </p:sp>
      <p:sp>
        <p:nvSpPr>
          <p:cNvPr id="5" name="Espaço Reservado para Rodapé 4">
            <a:extLst>
              <a:ext uri="{FF2B5EF4-FFF2-40B4-BE49-F238E27FC236}">
                <a16:creationId xmlns:a16="http://schemas.microsoft.com/office/drawing/2014/main" id="{4C6A7816-A9C3-4F51-A68E-2F321C813652}"/>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5D73AD30-78BF-4645-9105-12CF126D9B1D}"/>
              </a:ext>
            </a:extLst>
          </p:cNvPr>
          <p:cNvSpPr>
            <a:spLocks noGrp="1"/>
          </p:cNvSpPr>
          <p:nvPr>
            <p:ph type="sldNum" sz="quarter" idx="12"/>
          </p:nvPr>
        </p:nvSpPr>
        <p:spPr/>
        <p:txBody>
          <a:bodyPr/>
          <a:lstStyle/>
          <a:p>
            <a:fld id="{837448D6-490B-4ABD-8A39-76D53128D99B}" type="slidenum">
              <a:rPr lang="pt-BR" smtClean="0"/>
              <a:t>‹nº›</a:t>
            </a:fld>
            <a:endParaRPr lang="pt-BR"/>
          </a:p>
        </p:txBody>
      </p:sp>
    </p:spTree>
    <p:extLst>
      <p:ext uri="{BB962C8B-B14F-4D97-AF65-F5344CB8AC3E}">
        <p14:creationId xmlns:p14="http://schemas.microsoft.com/office/powerpoint/2010/main" val="38608506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E92F478-9F26-4D2D-A2E1-B0E6FB3C06CE}"/>
              </a:ext>
            </a:extLst>
          </p:cNvPr>
          <p:cNvSpPr>
            <a:spLocks noGrp="1"/>
          </p:cNvSpPr>
          <p:nvPr>
            <p:ph type="title"/>
          </p:nvPr>
        </p:nvSpPr>
        <p:spPr/>
        <p:txBody>
          <a:bodyPr/>
          <a:lstStyle/>
          <a:p>
            <a:r>
              <a:rPr lang="pt-BR"/>
              <a:t>Clique para editar o título Mestre</a:t>
            </a:r>
          </a:p>
        </p:txBody>
      </p:sp>
      <p:sp>
        <p:nvSpPr>
          <p:cNvPr id="3" name="Espaço Reservado para Conteúdo 2">
            <a:extLst>
              <a:ext uri="{FF2B5EF4-FFF2-40B4-BE49-F238E27FC236}">
                <a16:creationId xmlns:a16="http://schemas.microsoft.com/office/drawing/2014/main" id="{EE02F5AC-FA0C-4984-ACA3-F1AF008B7A15}"/>
              </a:ext>
            </a:extLst>
          </p:cNvPr>
          <p:cNvSpPr>
            <a:spLocks noGrp="1"/>
          </p:cNvSpPr>
          <p:nvPr>
            <p:ph idx="1"/>
          </p:nvPr>
        </p:nvSpPr>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78658E2B-95BA-40AC-8121-6575BD44CD2E}"/>
              </a:ext>
            </a:extLst>
          </p:cNvPr>
          <p:cNvSpPr>
            <a:spLocks noGrp="1"/>
          </p:cNvSpPr>
          <p:nvPr>
            <p:ph type="dt" sz="half" idx="10"/>
          </p:nvPr>
        </p:nvSpPr>
        <p:spPr/>
        <p:txBody>
          <a:bodyPr/>
          <a:lstStyle/>
          <a:p>
            <a:fld id="{2394DF76-6B50-44A8-9EA2-1ECFAC3083B1}" type="datetimeFigureOut">
              <a:rPr lang="pt-BR" smtClean="0"/>
              <a:t>20/02/2020</a:t>
            </a:fld>
            <a:endParaRPr lang="pt-BR"/>
          </a:p>
        </p:txBody>
      </p:sp>
      <p:sp>
        <p:nvSpPr>
          <p:cNvPr id="5" name="Espaço Reservado para Rodapé 4">
            <a:extLst>
              <a:ext uri="{FF2B5EF4-FFF2-40B4-BE49-F238E27FC236}">
                <a16:creationId xmlns:a16="http://schemas.microsoft.com/office/drawing/2014/main" id="{EDD6C22B-53E3-4B40-80FD-2B6BB04D5FFB}"/>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3E93EACB-1201-49FB-9103-4C5E9B78008C}"/>
              </a:ext>
            </a:extLst>
          </p:cNvPr>
          <p:cNvSpPr>
            <a:spLocks noGrp="1"/>
          </p:cNvSpPr>
          <p:nvPr>
            <p:ph type="sldNum" sz="quarter" idx="12"/>
          </p:nvPr>
        </p:nvSpPr>
        <p:spPr/>
        <p:txBody>
          <a:bodyPr/>
          <a:lstStyle/>
          <a:p>
            <a:fld id="{837448D6-490B-4ABD-8A39-76D53128D99B}" type="slidenum">
              <a:rPr lang="pt-BR" smtClean="0"/>
              <a:t>‹nº›</a:t>
            </a:fld>
            <a:endParaRPr lang="pt-BR"/>
          </a:p>
        </p:txBody>
      </p:sp>
    </p:spTree>
    <p:extLst>
      <p:ext uri="{BB962C8B-B14F-4D97-AF65-F5344CB8AC3E}">
        <p14:creationId xmlns:p14="http://schemas.microsoft.com/office/powerpoint/2010/main" val="2672177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1A9DD98-0E04-44F4-ADC6-4936B1DD02B6}"/>
              </a:ext>
            </a:extLst>
          </p:cNvPr>
          <p:cNvSpPr>
            <a:spLocks noGrp="1"/>
          </p:cNvSpPr>
          <p:nvPr>
            <p:ph type="title"/>
          </p:nvPr>
        </p:nvSpPr>
        <p:spPr>
          <a:xfrm>
            <a:off x="831850" y="1709738"/>
            <a:ext cx="10515600" cy="2852737"/>
          </a:xfrm>
        </p:spPr>
        <p:txBody>
          <a:bodyPr anchor="b"/>
          <a:lstStyle>
            <a:lvl1pPr>
              <a:defRPr sz="6000"/>
            </a:lvl1pPr>
          </a:lstStyle>
          <a:p>
            <a:r>
              <a:rPr lang="pt-BR"/>
              <a:t>Clique para editar o título Mestre</a:t>
            </a:r>
          </a:p>
        </p:txBody>
      </p:sp>
      <p:sp>
        <p:nvSpPr>
          <p:cNvPr id="3" name="Espaço Reservado para Texto 2">
            <a:extLst>
              <a:ext uri="{FF2B5EF4-FFF2-40B4-BE49-F238E27FC236}">
                <a16:creationId xmlns:a16="http://schemas.microsoft.com/office/drawing/2014/main" id="{71E9B58C-354F-4120-B252-83AC2B91145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a:t>Editar estilos de texto Mestre</a:t>
            </a:r>
          </a:p>
        </p:txBody>
      </p:sp>
      <p:sp>
        <p:nvSpPr>
          <p:cNvPr id="4" name="Espaço Reservado para Data 3">
            <a:extLst>
              <a:ext uri="{FF2B5EF4-FFF2-40B4-BE49-F238E27FC236}">
                <a16:creationId xmlns:a16="http://schemas.microsoft.com/office/drawing/2014/main" id="{BBCE257F-6427-4E4A-BA51-697BA5644B4B}"/>
              </a:ext>
            </a:extLst>
          </p:cNvPr>
          <p:cNvSpPr>
            <a:spLocks noGrp="1"/>
          </p:cNvSpPr>
          <p:nvPr>
            <p:ph type="dt" sz="half" idx="10"/>
          </p:nvPr>
        </p:nvSpPr>
        <p:spPr/>
        <p:txBody>
          <a:bodyPr/>
          <a:lstStyle/>
          <a:p>
            <a:fld id="{2394DF76-6B50-44A8-9EA2-1ECFAC3083B1}" type="datetimeFigureOut">
              <a:rPr lang="pt-BR" smtClean="0"/>
              <a:t>20/02/2020</a:t>
            </a:fld>
            <a:endParaRPr lang="pt-BR"/>
          </a:p>
        </p:txBody>
      </p:sp>
      <p:sp>
        <p:nvSpPr>
          <p:cNvPr id="5" name="Espaço Reservado para Rodapé 4">
            <a:extLst>
              <a:ext uri="{FF2B5EF4-FFF2-40B4-BE49-F238E27FC236}">
                <a16:creationId xmlns:a16="http://schemas.microsoft.com/office/drawing/2014/main" id="{6EA1D04C-82FC-46A1-8D54-4F79FA004753}"/>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F0A65CE8-2ACE-4A87-8410-5B098FBB93E3}"/>
              </a:ext>
            </a:extLst>
          </p:cNvPr>
          <p:cNvSpPr>
            <a:spLocks noGrp="1"/>
          </p:cNvSpPr>
          <p:nvPr>
            <p:ph type="sldNum" sz="quarter" idx="12"/>
          </p:nvPr>
        </p:nvSpPr>
        <p:spPr/>
        <p:txBody>
          <a:bodyPr/>
          <a:lstStyle/>
          <a:p>
            <a:fld id="{837448D6-490B-4ABD-8A39-76D53128D99B}" type="slidenum">
              <a:rPr lang="pt-BR" smtClean="0"/>
              <a:t>‹nº›</a:t>
            </a:fld>
            <a:endParaRPr lang="pt-BR"/>
          </a:p>
        </p:txBody>
      </p:sp>
    </p:spTree>
    <p:extLst>
      <p:ext uri="{BB962C8B-B14F-4D97-AF65-F5344CB8AC3E}">
        <p14:creationId xmlns:p14="http://schemas.microsoft.com/office/powerpoint/2010/main" val="31475930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45C9138-2549-454A-996A-8AB3A9C1085E}"/>
              </a:ext>
            </a:extLst>
          </p:cNvPr>
          <p:cNvSpPr>
            <a:spLocks noGrp="1"/>
          </p:cNvSpPr>
          <p:nvPr>
            <p:ph type="title"/>
          </p:nvPr>
        </p:nvSpPr>
        <p:spPr/>
        <p:txBody>
          <a:bodyPr/>
          <a:lstStyle/>
          <a:p>
            <a:r>
              <a:rPr lang="pt-BR"/>
              <a:t>Clique para editar o título Mestre</a:t>
            </a:r>
          </a:p>
        </p:txBody>
      </p:sp>
      <p:sp>
        <p:nvSpPr>
          <p:cNvPr id="3" name="Espaço Reservado para Conteúdo 2">
            <a:extLst>
              <a:ext uri="{FF2B5EF4-FFF2-40B4-BE49-F238E27FC236}">
                <a16:creationId xmlns:a16="http://schemas.microsoft.com/office/drawing/2014/main" id="{83B2F770-6CEC-4D24-852E-DBAA48EF8322}"/>
              </a:ext>
            </a:extLst>
          </p:cNvPr>
          <p:cNvSpPr>
            <a:spLocks noGrp="1"/>
          </p:cNvSpPr>
          <p:nvPr>
            <p:ph sz="half" idx="1"/>
          </p:nvPr>
        </p:nvSpPr>
        <p:spPr>
          <a:xfrm>
            <a:off x="838200" y="1825625"/>
            <a:ext cx="5181600" cy="4351338"/>
          </a:xfr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a:extLst>
              <a:ext uri="{FF2B5EF4-FFF2-40B4-BE49-F238E27FC236}">
                <a16:creationId xmlns:a16="http://schemas.microsoft.com/office/drawing/2014/main" id="{8AEEAB7C-9A22-418B-BBD5-BF8602B3797D}"/>
              </a:ext>
            </a:extLst>
          </p:cNvPr>
          <p:cNvSpPr>
            <a:spLocks noGrp="1"/>
          </p:cNvSpPr>
          <p:nvPr>
            <p:ph sz="half" idx="2"/>
          </p:nvPr>
        </p:nvSpPr>
        <p:spPr>
          <a:xfrm>
            <a:off x="6172200" y="1825625"/>
            <a:ext cx="5181600" cy="4351338"/>
          </a:xfr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a:extLst>
              <a:ext uri="{FF2B5EF4-FFF2-40B4-BE49-F238E27FC236}">
                <a16:creationId xmlns:a16="http://schemas.microsoft.com/office/drawing/2014/main" id="{8EDABD50-9036-4A96-8285-D3E630ECEBB0}"/>
              </a:ext>
            </a:extLst>
          </p:cNvPr>
          <p:cNvSpPr>
            <a:spLocks noGrp="1"/>
          </p:cNvSpPr>
          <p:nvPr>
            <p:ph type="dt" sz="half" idx="10"/>
          </p:nvPr>
        </p:nvSpPr>
        <p:spPr/>
        <p:txBody>
          <a:bodyPr/>
          <a:lstStyle/>
          <a:p>
            <a:fld id="{2394DF76-6B50-44A8-9EA2-1ECFAC3083B1}" type="datetimeFigureOut">
              <a:rPr lang="pt-BR" smtClean="0"/>
              <a:t>20/02/2020</a:t>
            </a:fld>
            <a:endParaRPr lang="pt-BR"/>
          </a:p>
        </p:txBody>
      </p:sp>
      <p:sp>
        <p:nvSpPr>
          <p:cNvPr id="6" name="Espaço Reservado para Rodapé 5">
            <a:extLst>
              <a:ext uri="{FF2B5EF4-FFF2-40B4-BE49-F238E27FC236}">
                <a16:creationId xmlns:a16="http://schemas.microsoft.com/office/drawing/2014/main" id="{7021764B-6CFE-43F7-A020-34C1A983F795}"/>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A03294BF-D912-4C19-8B7C-BB26193DAB06}"/>
              </a:ext>
            </a:extLst>
          </p:cNvPr>
          <p:cNvSpPr>
            <a:spLocks noGrp="1"/>
          </p:cNvSpPr>
          <p:nvPr>
            <p:ph type="sldNum" sz="quarter" idx="12"/>
          </p:nvPr>
        </p:nvSpPr>
        <p:spPr/>
        <p:txBody>
          <a:bodyPr/>
          <a:lstStyle/>
          <a:p>
            <a:fld id="{837448D6-490B-4ABD-8A39-76D53128D99B}" type="slidenum">
              <a:rPr lang="pt-BR" smtClean="0"/>
              <a:t>‹nº›</a:t>
            </a:fld>
            <a:endParaRPr lang="pt-BR"/>
          </a:p>
        </p:txBody>
      </p:sp>
      <p:sp>
        <p:nvSpPr>
          <p:cNvPr id="8" name="CaixaDeTexto 7">
            <a:extLst>
              <a:ext uri="{FF2B5EF4-FFF2-40B4-BE49-F238E27FC236}">
                <a16:creationId xmlns:a16="http://schemas.microsoft.com/office/drawing/2014/main" id="{34CAB321-D32A-4955-8BBF-8C12C05BD628}"/>
              </a:ext>
            </a:extLst>
          </p:cNvPr>
          <p:cNvSpPr txBox="1"/>
          <p:nvPr userDrawn="1"/>
        </p:nvSpPr>
        <p:spPr>
          <a:xfrm>
            <a:off x="120073" y="136525"/>
            <a:ext cx="1071418" cy="750166"/>
          </a:xfrm>
          <a:prstGeom prst="rect">
            <a:avLst/>
          </a:prstGeom>
          <a:solidFill>
            <a:schemeClr val="bg1"/>
          </a:solidFill>
        </p:spPr>
        <p:txBody>
          <a:bodyPr wrap="square" rtlCol="0">
            <a:spAutoFit/>
          </a:bodyPr>
          <a:lstStyle/>
          <a:p>
            <a:endParaRPr lang="pt-BR" dirty="0"/>
          </a:p>
        </p:txBody>
      </p:sp>
    </p:spTree>
    <p:extLst>
      <p:ext uri="{BB962C8B-B14F-4D97-AF65-F5344CB8AC3E}">
        <p14:creationId xmlns:p14="http://schemas.microsoft.com/office/powerpoint/2010/main" val="40552667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7C1F173-9FB3-4467-B867-043B97211BB5}"/>
              </a:ext>
            </a:extLst>
          </p:cNvPr>
          <p:cNvSpPr>
            <a:spLocks noGrp="1"/>
          </p:cNvSpPr>
          <p:nvPr>
            <p:ph type="title"/>
          </p:nvPr>
        </p:nvSpPr>
        <p:spPr>
          <a:xfrm>
            <a:off x="839788" y="365125"/>
            <a:ext cx="10515600" cy="1325563"/>
          </a:xfrm>
        </p:spPr>
        <p:txBody>
          <a:bodyPr/>
          <a:lstStyle/>
          <a:p>
            <a:r>
              <a:rPr lang="pt-BR"/>
              <a:t>Clique para editar o título Mestre</a:t>
            </a:r>
          </a:p>
        </p:txBody>
      </p:sp>
      <p:sp>
        <p:nvSpPr>
          <p:cNvPr id="3" name="Espaço Reservado para Texto 2">
            <a:extLst>
              <a:ext uri="{FF2B5EF4-FFF2-40B4-BE49-F238E27FC236}">
                <a16:creationId xmlns:a16="http://schemas.microsoft.com/office/drawing/2014/main" id="{1D8CB920-3730-482F-965D-B20996234C7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4" name="Espaço Reservado para Conteúdo 3">
            <a:extLst>
              <a:ext uri="{FF2B5EF4-FFF2-40B4-BE49-F238E27FC236}">
                <a16:creationId xmlns:a16="http://schemas.microsoft.com/office/drawing/2014/main" id="{11D1B52D-8F29-469A-9A04-4A11742F3B1B}"/>
              </a:ext>
            </a:extLst>
          </p:cNvPr>
          <p:cNvSpPr>
            <a:spLocks noGrp="1"/>
          </p:cNvSpPr>
          <p:nvPr>
            <p:ph sz="half" idx="2"/>
          </p:nvPr>
        </p:nvSpPr>
        <p:spPr>
          <a:xfrm>
            <a:off x="839788" y="2505075"/>
            <a:ext cx="5157787" cy="3684588"/>
          </a:xfr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a:extLst>
              <a:ext uri="{FF2B5EF4-FFF2-40B4-BE49-F238E27FC236}">
                <a16:creationId xmlns:a16="http://schemas.microsoft.com/office/drawing/2014/main" id="{686C8FC0-F79A-4BA3-9F60-C4D3D27BDFD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6" name="Espaço Reservado para Conteúdo 5">
            <a:extLst>
              <a:ext uri="{FF2B5EF4-FFF2-40B4-BE49-F238E27FC236}">
                <a16:creationId xmlns:a16="http://schemas.microsoft.com/office/drawing/2014/main" id="{6FEB3CD6-6535-40E2-91EE-8434E72F3254}"/>
              </a:ext>
            </a:extLst>
          </p:cNvPr>
          <p:cNvSpPr>
            <a:spLocks noGrp="1"/>
          </p:cNvSpPr>
          <p:nvPr>
            <p:ph sz="quarter" idx="4"/>
          </p:nvPr>
        </p:nvSpPr>
        <p:spPr>
          <a:xfrm>
            <a:off x="6172200" y="2505075"/>
            <a:ext cx="5183188" cy="3684588"/>
          </a:xfr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a:extLst>
              <a:ext uri="{FF2B5EF4-FFF2-40B4-BE49-F238E27FC236}">
                <a16:creationId xmlns:a16="http://schemas.microsoft.com/office/drawing/2014/main" id="{9FD83CA8-C377-408E-8292-9B7D41DCA3A6}"/>
              </a:ext>
            </a:extLst>
          </p:cNvPr>
          <p:cNvSpPr>
            <a:spLocks noGrp="1"/>
          </p:cNvSpPr>
          <p:nvPr>
            <p:ph type="dt" sz="half" idx="10"/>
          </p:nvPr>
        </p:nvSpPr>
        <p:spPr/>
        <p:txBody>
          <a:bodyPr/>
          <a:lstStyle/>
          <a:p>
            <a:fld id="{2394DF76-6B50-44A8-9EA2-1ECFAC3083B1}" type="datetimeFigureOut">
              <a:rPr lang="pt-BR" smtClean="0"/>
              <a:t>20/02/2020</a:t>
            </a:fld>
            <a:endParaRPr lang="pt-BR"/>
          </a:p>
        </p:txBody>
      </p:sp>
      <p:sp>
        <p:nvSpPr>
          <p:cNvPr id="8" name="Espaço Reservado para Rodapé 7">
            <a:extLst>
              <a:ext uri="{FF2B5EF4-FFF2-40B4-BE49-F238E27FC236}">
                <a16:creationId xmlns:a16="http://schemas.microsoft.com/office/drawing/2014/main" id="{06C0F641-57D1-4BF0-BEA6-D452B95413A7}"/>
              </a:ext>
            </a:extLst>
          </p:cNvPr>
          <p:cNvSpPr>
            <a:spLocks noGrp="1"/>
          </p:cNvSpPr>
          <p:nvPr>
            <p:ph type="ftr" sz="quarter" idx="11"/>
          </p:nvPr>
        </p:nvSpPr>
        <p:spPr/>
        <p:txBody>
          <a:bodyPr/>
          <a:lstStyle/>
          <a:p>
            <a:endParaRPr lang="pt-BR"/>
          </a:p>
        </p:txBody>
      </p:sp>
      <p:sp>
        <p:nvSpPr>
          <p:cNvPr id="9" name="Espaço Reservado para Número de Slide 8">
            <a:extLst>
              <a:ext uri="{FF2B5EF4-FFF2-40B4-BE49-F238E27FC236}">
                <a16:creationId xmlns:a16="http://schemas.microsoft.com/office/drawing/2014/main" id="{97409DBE-90DB-41FE-90CA-66C9301C4C1E}"/>
              </a:ext>
            </a:extLst>
          </p:cNvPr>
          <p:cNvSpPr>
            <a:spLocks noGrp="1"/>
          </p:cNvSpPr>
          <p:nvPr>
            <p:ph type="sldNum" sz="quarter" idx="12"/>
          </p:nvPr>
        </p:nvSpPr>
        <p:spPr/>
        <p:txBody>
          <a:bodyPr/>
          <a:lstStyle/>
          <a:p>
            <a:fld id="{837448D6-490B-4ABD-8A39-76D53128D99B}" type="slidenum">
              <a:rPr lang="pt-BR" smtClean="0"/>
              <a:t>‹nº›</a:t>
            </a:fld>
            <a:endParaRPr lang="pt-BR"/>
          </a:p>
        </p:txBody>
      </p:sp>
      <p:sp>
        <p:nvSpPr>
          <p:cNvPr id="10" name="CaixaDeTexto 9">
            <a:extLst>
              <a:ext uri="{FF2B5EF4-FFF2-40B4-BE49-F238E27FC236}">
                <a16:creationId xmlns:a16="http://schemas.microsoft.com/office/drawing/2014/main" id="{D20948CF-5E38-4C13-A941-C493757CE904}"/>
              </a:ext>
            </a:extLst>
          </p:cNvPr>
          <p:cNvSpPr txBox="1"/>
          <p:nvPr userDrawn="1"/>
        </p:nvSpPr>
        <p:spPr>
          <a:xfrm>
            <a:off x="120073" y="136525"/>
            <a:ext cx="1071418" cy="750166"/>
          </a:xfrm>
          <a:prstGeom prst="rect">
            <a:avLst/>
          </a:prstGeom>
          <a:solidFill>
            <a:schemeClr val="bg1"/>
          </a:solidFill>
        </p:spPr>
        <p:txBody>
          <a:bodyPr wrap="square" rtlCol="0">
            <a:spAutoFit/>
          </a:bodyPr>
          <a:lstStyle/>
          <a:p>
            <a:endParaRPr lang="pt-BR" dirty="0"/>
          </a:p>
        </p:txBody>
      </p:sp>
    </p:spTree>
    <p:extLst>
      <p:ext uri="{BB962C8B-B14F-4D97-AF65-F5344CB8AC3E}">
        <p14:creationId xmlns:p14="http://schemas.microsoft.com/office/powerpoint/2010/main" val="505665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E61C6CD-34D4-4CCA-B59E-91D187669807}"/>
              </a:ext>
            </a:extLst>
          </p:cNvPr>
          <p:cNvSpPr>
            <a:spLocks noGrp="1"/>
          </p:cNvSpPr>
          <p:nvPr>
            <p:ph type="title"/>
          </p:nvPr>
        </p:nvSpPr>
        <p:spPr/>
        <p:txBody>
          <a:bodyPr/>
          <a:lstStyle/>
          <a:p>
            <a:r>
              <a:rPr lang="pt-BR"/>
              <a:t>Clique para editar o título Mestre</a:t>
            </a:r>
          </a:p>
        </p:txBody>
      </p:sp>
      <p:sp>
        <p:nvSpPr>
          <p:cNvPr id="3" name="Espaço Reservado para Data 2">
            <a:extLst>
              <a:ext uri="{FF2B5EF4-FFF2-40B4-BE49-F238E27FC236}">
                <a16:creationId xmlns:a16="http://schemas.microsoft.com/office/drawing/2014/main" id="{109A8493-113B-4066-BB74-3190B2CFD083}"/>
              </a:ext>
            </a:extLst>
          </p:cNvPr>
          <p:cNvSpPr>
            <a:spLocks noGrp="1"/>
          </p:cNvSpPr>
          <p:nvPr>
            <p:ph type="dt" sz="half" idx="10"/>
          </p:nvPr>
        </p:nvSpPr>
        <p:spPr/>
        <p:txBody>
          <a:bodyPr/>
          <a:lstStyle/>
          <a:p>
            <a:fld id="{2394DF76-6B50-44A8-9EA2-1ECFAC3083B1}" type="datetimeFigureOut">
              <a:rPr lang="pt-BR" smtClean="0"/>
              <a:t>20/02/2020</a:t>
            </a:fld>
            <a:endParaRPr lang="pt-BR"/>
          </a:p>
        </p:txBody>
      </p:sp>
      <p:sp>
        <p:nvSpPr>
          <p:cNvPr id="4" name="Espaço Reservado para Rodapé 3">
            <a:extLst>
              <a:ext uri="{FF2B5EF4-FFF2-40B4-BE49-F238E27FC236}">
                <a16:creationId xmlns:a16="http://schemas.microsoft.com/office/drawing/2014/main" id="{0FC03EF2-9629-4C36-B808-61194A1FFE5A}"/>
              </a:ext>
            </a:extLst>
          </p:cNvPr>
          <p:cNvSpPr>
            <a:spLocks noGrp="1"/>
          </p:cNvSpPr>
          <p:nvPr>
            <p:ph type="ftr" sz="quarter" idx="11"/>
          </p:nvPr>
        </p:nvSpPr>
        <p:spPr/>
        <p:txBody>
          <a:bodyPr/>
          <a:lstStyle/>
          <a:p>
            <a:endParaRPr lang="pt-BR"/>
          </a:p>
        </p:txBody>
      </p:sp>
      <p:sp>
        <p:nvSpPr>
          <p:cNvPr id="5" name="Espaço Reservado para Número de Slide 4">
            <a:extLst>
              <a:ext uri="{FF2B5EF4-FFF2-40B4-BE49-F238E27FC236}">
                <a16:creationId xmlns:a16="http://schemas.microsoft.com/office/drawing/2014/main" id="{35EE4E46-19DF-482E-937D-1327B6A789FF}"/>
              </a:ext>
            </a:extLst>
          </p:cNvPr>
          <p:cNvSpPr>
            <a:spLocks noGrp="1"/>
          </p:cNvSpPr>
          <p:nvPr>
            <p:ph type="sldNum" sz="quarter" idx="12"/>
          </p:nvPr>
        </p:nvSpPr>
        <p:spPr/>
        <p:txBody>
          <a:bodyPr/>
          <a:lstStyle/>
          <a:p>
            <a:fld id="{837448D6-490B-4ABD-8A39-76D53128D99B}" type="slidenum">
              <a:rPr lang="pt-BR" smtClean="0"/>
              <a:t>‹nº›</a:t>
            </a:fld>
            <a:endParaRPr lang="pt-BR"/>
          </a:p>
        </p:txBody>
      </p:sp>
      <p:sp>
        <p:nvSpPr>
          <p:cNvPr id="7" name="CaixaDeTexto 6">
            <a:extLst>
              <a:ext uri="{FF2B5EF4-FFF2-40B4-BE49-F238E27FC236}">
                <a16:creationId xmlns:a16="http://schemas.microsoft.com/office/drawing/2014/main" id="{853C8765-DD9B-40B6-AB35-F126A31025EF}"/>
              </a:ext>
            </a:extLst>
          </p:cNvPr>
          <p:cNvSpPr txBox="1"/>
          <p:nvPr userDrawn="1"/>
        </p:nvSpPr>
        <p:spPr>
          <a:xfrm>
            <a:off x="124690" y="0"/>
            <a:ext cx="1103745" cy="886691"/>
          </a:xfrm>
          <a:prstGeom prst="rect">
            <a:avLst/>
          </a:prstGeom>
          <a:solidFill>
            <a:schemeClr val="bg1"/>
          </a:solidFill>
        </p:spPr>
        <p:txBody>
          <a:bodyPr wrap="square" rtlCol="0">
            <a:spAutoFit/>
          </a:bodyPr>
          <a:lstStyle/>
          <a:p>
            <a:endParaRPr lang="pt-BR" dirty="0"/>
          </a:p>
        </p:txBody>
      </p:sp>
    </p:spTree>
    <p:extLst>
      <p:ext uri="{BB962C8B-B14F-4D97-AF65-F5344CB8AC3E}">
        <p14:creationId xmlns:p14="http://schemas.microsoft.com/office/powerpoint/2010/main" val="18009408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a:extLst>
              <a:ext uri="{FF2B5EF4-FFF2-40B4-BE49-F238E27FC236}">
                <a16:creationId xmlns:a16="http://schemas.microsoft.com/office/drawing/2014/main" id="{20A41042-0670-45A6-82BF-631036E59F7B}"/>
              </a:ext>
            </a:extLst>
          </p:cNvPr>
          <p:cNvSpPr>
            <a:spLocks noGrp="1"/>
          </p:cNvSpPr>
          <p:nvPr>
            <p:ph type="dt" sz="half" idx="10"/>
          </p:nvPr>
        </p:nvSpPr>
        <p:spPr/>
        <p:txBody>
          <a:bodyPr/>
          <a:lstStyle/>
          <a:p>
            <a:fld id="{2394DF76-6B50-44A8-9EA2-1ECFAC3083B1}" type="datetimeFigureOut">
              <a:rPr lang="pt-BR" smtClean="0"/>
              <a:t>20/02/2020</a:t>
            </a:fld>
            <a:endParaRPr lang="pt-BR"/>
          </a:p>
        </p:txBody>
      </p:sp>
      <p:sp>
        <p:nvSpPr>
          <p:cNvPr id="3" name="Espaço Reservado para Rodapé 2">
            <a:extLst>
              <a:ext uri="{FF2B5EF4-FFF2-40B4-BE49-F238E27FC236}">
                <a16:creationId xmlns:a16="http://schemas.microsoft.com/office/drawing/2014/main" id="{E0D0C1A7-022F-40C5-BF43-2D33879EF372}"/>
              </a:ext>
            </a:extLst>
          </p:cNvPr>
          <p:cNvSpPr>
            <a:spLocks noGrp="1"/>
          </p:cNvSpPr>
          <p:nvPr>
            <p:ph type="ftr" sz="quarter" idx="11"/>
          </p:nvPr>
        </p:nvSpPr>
        <p:spPr/>
        <p:txBody>
          <a:bodyPr/>
          <a:lstStyle/>
          <a:p>
            <a:endParaRPr lang="pt-BR"/>
          </a:p>
        </p:txBody>
      </p:sp>
      <p:sp>
        <p:nvSpPr>
          <p:cNvPr id="4" name="Espaço Reservado para Número de Slide 3">
            <a:extLst>
              <a:ext uri="{FF2B5EF4-FFF2-40B4-BE49-F238E27FC236}">
                <a16:creationId xmlns:a16="http://schemas.microsoft.com/office/drawing/2014/main" id="{73BF3068-C44E-48CF-8F9C-60422F9E8D02}"/>
              </a:ext>
            </a:extLst>
          </p:cNvPr>
          <p:cNvSpPr>
            <a:spLocks noGrp="1"/>
          </p:cNvSpPr>
          <p:nvPr>
            <p:ph type="sldNum" sz="quarter" idx="12"/>
          </p:nvPr>
        </p:nvSpPr>
        <p:spPr/>
        <p:txBody>
          <a:bodyPr/>
          <a:lstStyle/>
          <a:p>
            <a:fld id="{837448D6-490B-4ABD-8A39-76D53128D99B}" type="slidenum">
              <a:rPr lang="pt-BR" smtClean="0"/>
              <a:t>‹nº›</a:t>
            </a:fld>
            <a:endParaRPr lang="pt-BR"/>
          </a:p>
        </p:txBody>
      </p:sp>
      <p:sp>
        <p:nvSpPr>
          <p:cNvPr id="5" name="CaixaDeTexto 4">
            <a:extLst>
              <a:ext uri="{FF2B5EF4-FFF2-40B4-BE49-F238E27FC236}">
                <a16:creationId xmlns:a16="http://schemas.microsoft.com/office/drawing/2014/main" id="{E6CE8702-8089-42CE-BEC2-741720604CFA}"/>
              </a:ext>
            </a:extLst>
          </p:cNvPr>
          <p:cNvSpPr txBox="1"/>
          <p:nvPr userDrawn="1"/>
        </p:nvSpPr>
        <p:spPr>
          <a:xfrm>
            <a:off x="120073" y="136525"/>
            <a:ext cx="1071418" cy="750166"/>
          </a:xfrm>
          <a:prstGeom prst="rect">
            <a:avLst/>
          </a:prstGeom>
          <a:solidFill>
            <a:schemeClr val="bg1"/>
          </a:solidFill>
        </p:spPr>
        <p:txBody>
          <a:bodyPr wrap="square" rtlCol="0">
            <a:spAutoFit/>
          </a:bodyPr>
          <a:lstStyle/>
          <a:p>
            <a:endParaRPr lang="pt-BR" dirty="0"/>
          </a:p>
        </p:txBody>
      </p:sp>
      <p:sp>
        <p:nvSpPr>
          <p:cNvPr id="6" name="CaixaDeTexto 5">
            <a:extLst>
              <a:ext uri="{FF2B5EF4-FFF2-40B4-BE49-F238E27FC236}">
                <a16:creationId xmlns:a16="http://schemas.microsoft.com/office/drawing/2014/main" id="{A49A8394-9B33-4054-A366-46710FC4F9F8}"/>
              </a:ext>
            </a:extLst>
          </p:cNvPr>
          <p:cNvSpPr txBox="1"/>
          <p:nvPr userDrawn="1"/>
        </p:nvSpPr>
        <p:spPr>
          <a:xfrm>
            <a:off x="124690" y="0"/>
            <a:ext cx="1103745" cy="886691"/>
          </a:xfrm>
          <a:prstGeom prst="rect">
            <a:avLst/>
          </a:prstGeom>
          <a:solidFill>
            <a:schemeClr val="bg1"/>
          </a:solidFill>
        </p:spPr>
        <p:txBody>
          <a:bodyPr wrap="square" rtlCol="0">
            <a:spAutoFit/>
          </a:bodyPr>
          <a:lstStyle/>
          <a:p>
            <a:endParaRPr lang="pt-BR" dirty="0"/>
          </a:p>
        </p:txBody>
      </p:sp>
    </p:spTree>
    <p:extLst>
      <p:ext uri="{BB962C8B-B14F-4D97-AF65-F5344CB8AC3E}">
        <p14:creationId xmlns:p14="http://schemas.microsoft.com/office/powerpoint/2010/main" val="33450858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8E9B1D9-B12A-4439-ACDD-79A231AFEA60}"/>
              </a:ext>
            </a:extLst>
          </p:cNvPr>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p>
        </p:txBody>
      </p:sp>
      <p:sp>
        <p:nvSpPr>
          <p:cNvPr id="3" name="Espaço Reservado para Conteúdo 2">
            <a:extLst>
              <a:ext uri="{FF2B5EF4-FFF2-40B4-BE49-F238E27FC236}">
                <a16:creationId xmlns:a16="http://schemas.microsoft.com/office/drawing/2014/main" id="{B753171A-1869-4F60-8572-B1EBEA7B6CA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a:extLst>
              <a:ext uri="{FF2B5EF4-FFF2-40B4-BE49-F238E27FC236}">
                <a16:creationId xmlns:a16="http://schemas.microsoft.com/office/drawing/2014/main" id="{A564D722-560C-4D2D-A9A2-F40CC5A543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Editar estilos de texto Mestre</a:t>
            </a:r>
          </a:p>
        </p:txBody>
      </p:sp>
      <p:sp>
        <p:nvSpPr>
          <p:cNvPr id="5" name="Espaço Reservado para Data 4">
            <a:extLst>
              <a:ext uri="{FF2B5EF4-FFF2-40B4-BE49-F238E27FC236}">
                <a16:creationId xmlns:a16="http://schemas.microsoft.com/office/drawing/2014/main" id="{6B619D11-7DC4-4FF6-AE66-BC440467C94A}"/>
              </a:ext>
            </a:extLst>
          </p:cNvPr>
          <p:cNvSpPr>
            <a:spLocks noGrp="1"/>
          </p:cNvSpPr>
          <p:nvPr>
            <p:ph type="dt" sz="half" idx="10"/>
          </p:nvPr>
        </p:nvSpPr>
        <p:spPr/>
        <p:txBody>
          <a:bodyPr/>
          <a:lstStyle/>
          <a:p>
            <a:fld id="{2394DF76-6B50-44A8-9EA2-1ECFAC3083B1}" type="datetimeFigureOut">
              <a:rPr lang="pt-BR" smtClean="0"/>
              <a:t>20/02/2020</a:t>
            </a:fld>
            <a:endParaRPr lang="pt-BR"/>
          </a:p>
        </p:txBody>
      </p:sp>
      <p:sp>
        <p:nvSpPr>
          <p:cNvPr id="6" name="Espaço Reservado para Rodapé 5">
            <a:extLst>
              <a:ext uri="{FF2B5EF4-FFF2-40B4-BE49-F238E27FC236}">
                <a16:creationId xmlns:a16="http://schemas.microsoft.com/office/drawing/2014/main" id="{EB27A590-8F8F-4090-BEF8-39AA60A15362}"/>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ED1DA967-14CF-41DB-A01E-9B44CF811741}"/>
              </a:ext>
            </a:extLst>
          </p:cNvPr>
          <p:cNvSpPr>
            <a:spLocks noGrp="1"/>
          </p:cNvSpPr>
          <p:nvPr>
            <p:ph type="sldNum" sz="quarter" idx="12"/>
          </p:nvPr>
        </p:nvSpPr>
        <p:spPr/>
        <p:txBody>
          <a:bodyPr/>
          <a:lstStyle/>
          <a:p>
            <a:fld id="{837448D6-490B-4ABD-8A39-76D53128D99B}" type="slidenum">
              <a:rPr lang="pt-BR" smtClean="0"/>
              <a:t>‹nº›</a:t>
            </a:fld>
            <a:endParaRPr lang="pt-BR"/>
          </a:p>
        </p:txBody>
      </p:sp>
      <p:sp>
        <p:nvSpPr>
          <p:cNvPr id="8" name="CaixaDeTexto 7">
            <a:extLst>
              <a:ext uri="{FF2B5EF4-FFF2-40B4-BE49-F238E27FC236}">
                <a16:creationId xmlns:a16="http://schemas.microsoft.com/office/drawing/2014/main" id="{06E59398-0AD2-4B8C-8890-0D2149210792}"/>
              </a:ext>
            </a:extLst>
          </p:cNvPr>
          <p:cNvSpPr txBox="1"/>
          <p:nvPr userDrawn="1"/>
        </p:nvSpPr>
        <p:spPr>
          <a:xfrm>
            <a:off x="120073" y="136525"/>
            <a:ext cx="1071418" cy="750166"/>
          </a:xfrm>
          <a:prstGeom prst="rect">
            <a:avLst/>
          </a:prstGeom>
          <a:solidFill>
            <a:schemeClr val="bg1"/>
          </a:solidFill>
        </p:spPr>
        <p:txBody>
          <a:bodyPr wrap="square" rtlCol="0">
            <a:spAutoFit/>
          </a:bodyPr>
          <a:lstStyle/>
          <a:p>
            <a:endParaRPr lang="pt-BR" dirty="0"/>
          </a:p>
        </p:txBody>
      </p:sp>
      <p:sp>
        <p:nvSpPr>
          <p:cNvPr id="9" name="CaixaDeTexto 8">
            <a:extLst>
              <a:ext uri="{FF2B5EF4-FFF2-40B4-BE49-F238E27FC236}">
                <a16:creationId xmlns:a16="http://schemas.microsoft.com/office/drawing/2014/main" id="{0B70E58A-1E30-49E9-9591-864EB13E414B}"/>
              </a:ext>
            </a:extLst>
          </p:cNvPr>
          <p:cNvSpPr txBox="1"/>
          <p:nvPr userDrawn="1"/>
        </p:nvSpPr>
        <p:spPr>
          <a:xfrm>
            <a:off x="124690" y="0"/>
            <a:ext cx="1103745" cy="886691"/>
          </a:xfrm>
          <a:prstGeom prst="rect">
            <a:avLst/>
          </a:prstGeom>
          <a:solidFill>
            <a:schemeClr val="bg1"/>
          </a:solidFill>
        </p:spPr>
        <p:txBody>
          <a:bodyPr wrap="square" rtlCol="0">
            <a:spAutoFit/>
          </a:bodyPr>
          <a:lstStyle/>
          <a:p>
            <a:endParaRPr lang="pt-BR" dirty="0"/>
          </a:p>
        </p:txBody>
      </p:sp>
    </p:spTree>
    <p:extLst>
      <p:ext uri="{BB962C8B-B14F-4D97-AF65-F5344CB8AC3E}">
        <p14:creationId xmlns:p14="http://schemas.microsoft.com/office/powerpoint/2010/main" val="3153582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6885A7-9D3A-4551-9C1A-C00EF5D440BF}"/>
              </a:ext>
            </a:extLst>
          </p:cNvPr>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p>
        </p:txBody>
      </p:sp>
      <p:sp>
        <p:nvSpPr>
          <p:cNvPr id="3" name="Espaço Reservado para Imagem 2">
            <a:extLst>
              <a:ext uri="{FF2B5EF4-FFF2-40B4-BE49-F238E27FC236}">
                <a16:creationId xmlns:a16="http://schemas.microsoft.com/office/drawing/2014/main" id="{D136C190-1FDF-4414-A6D2-8DD8398F6A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a:extLst>
              <a:ext uri="{FF2B5EF4-FFF2-40B4-BE49-F238E27FC236}">
                <a16:creationId xmlns:a16="http://schemas.microsoft.com/office/drawing/2014/main" id="{0439D541-374E-4BD0-89DF-A4F20D0407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Editar estilos de texto Mestre</a:t>
            </a:r>
          </a:p>
        </p:txBody>
      </p:sp>
      <p:sp>
        <p:nvSpPr>
          <p:cNvPr id="5" name="Espaço Reservado para Data 4">
            <a:extLst>
              <a:ext uri="{FF2B5EF4-FFF2-40B4-BE49-F238E27FC236}">
                <a16:creationId xmlns:a16="http://schemas.microsoft.com/office/drawing/2014/main" id="{96ABC8C2-0E1D-4583-B14A-89E9F0B07218}"/>
              </a:ext>
            </a:extLst>
          </p:cNvPr>
          <p:cNvSpPr>
            <a:spLocks noGrp="1"/>
          </p:cNvSpPr>
          <p:nvPr>
            <p:ph type="dt" sz="half" idx="10"/>
          </p:nvPr>
        </p:nvSpPr>
        <p:spPr/>
        <p:txBody>
          <a:bodyPr/>
          <a:lstStyle/>
          <a:p>
            <a:fld id="{2394DF76-6B50-44A8-9EA2-1ECFAC3083B1}" type="datetimeFigureOut">
              <a:rPr lang="pt-BR" smtClean="0"/>
              <a:t>20/02/2020</a:t>
            </a:fld>
            <a:endParaRPr lang="pt-BR"/>
          </a:p>
        </p:txBody>
      </p:sp>
      <p:sp>
        <p:nvSpPr>
          <p:cNvPr id="6" name="Espaço Reservado para Rodapé 5">
            <a:extLst>
              <a:ext uri="{FF2B5EF4-FFF2-40B4-BE49-F238E27FC236}">
                <a16:creationId xmlns:a16="http://schemas.microsoft.com/office/drawing/2014/main" id="{885BD765-35F8-43B7-9680-193AEB5912C1}"/>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7007E564-A711-42F7-BBBA-D055DAD83704}"/>
              </a:ext>
            </a:extLst>
          </p:cNvPr>
          <p:cNvSpPr>
            <a:spLocks noGrp="1"/>
          </p:cNvSpPr>
          <p:nvPr>
            <p:ph type="sldNum" sz="quarter" idx="12"/>
          </p:nvPr>
        </p:nvSpPr>
        <p:spPr/>
        <p:txBody>
          <a:bodyPr/>
          <a:lstStyle/>
          <a:p>
            <a:fld id="{837448D6-490B-4ABD-8A39-76D53128D99B}" type="slidenum">
              <a:rPr lang="pt-BR" smtClean="0"/>
              <a:t>‹nº›</a:t>
            </a:fld>
            <a:endParaRPr lang="pt-BR"/>
          </a:p>
        </p:txBody>
      </p:sp>
      <p:sp>
        <p:nvSpPr>
          <p:cNvPr id="8" name="CaixaDeTexto 7">
            <a:extLst>
              <a:ext uri="{FF2B5EF4-FFF2-40B4-BE49-F238E27FC236}">
                <a16:creationId xmlns:a16="http://schemas.microsoft.com/office/drawing/2014/main" id="{7CFFFC61-009E-4249-9E9B-79C100A957DC}"/>
              </a:ext>
            </a:extLst>
          </p:cNvPr>
          <p:cNvSpPr txBox="1"/>
          <p:nvPr userDrawn="1"/>
        </p:nvSpPr>
        <p:spPr>
          <a:xfrm>
            <a:off x="120073" y="136525"/>
            <a:ext cx="1071418" cy="750166"/>
          </a:xfrm>
          <a:prstGeom prst="rect">
            <a:avLst/>
          </a:prstGeom>
          <a:solidFill>
            <a:schemeClr val="bg1"/>
          </a:solidFill>
        </p:spPr>
        <p:txBody>
          <a:bodyPr wrap="square" rtlCol="0">
            <a:spAutoFit/>
          </a:bodyPr>
          <a:lstStyle/>
          <a:p>
            <a:endParaRPr lang="pt-BR" dirty="0"/>
          </a:p>
        </p:txBody>
      </p:sp>
      <p:sp>
        <p:nvSpPr>
          <p:cNvPr id="9" name="CaixaDeTexto 8">
            <a:extLst>
              <a:ext uri="{FF2B5EF4-FFF2-40B4-BE49-F238E27FC236}">
                <a16:creationId xmlns:a16="http://schemas.microsoft.com/office/drawing/2014/main" id="{07B90662-9CD7-49BC-A341-EA70B1FDC3FB}"/>
              </a:ext>
            </a:extLst>
          </p:cNvPr>
          <p:cNvSpPr txBox="1"/>
          <p:nvPr userDrawn="1"/>
        </p:nvSpPr>
        <p:spPr>
          <a:xfrm>
            <a:off x="124690" y="0"/>
            <a:ext cx="1103745" cy="886691"/>
          </a:xfrm>
          <a:prstGeom prst="rect">
            <a:avLst/>
          </a:prstGeom>
          <a:solidFill>
            <a:schemeClr val="bg1"/>
          </a:solidFill>
        </p:spPr>
        <p:txBody>
          <a:bodyPr wrap="square" rtlCol="0">
            <a:spAutoFit/>
          </a:bodyPr>
          <a:lstStyle/>
          <a:p>
            <a:endParaRPr lang="pt-BR" dirty="0"/>
          </a:p>
        </p:txBody>
      </p:sp>
    </p:spTree>
    <p:extLst>
      <p:ext uri="{BB962C8B-B14F-4D97-AF65-F5344CB8AC3E}">
        <p14:creationId xmlns:p14="http://schemas.microsoft.com/office/powerpoint/2010/main" val="28983440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DA6A12-0800-47B6-B91D-75C6BE242F4D}"/>
              </a:ext>
            </a:extLst>
          </p:cNvPr>
          <p:cNvSpPr>
            <a:spLocks noGrp="1"/>
          </p:cNvSpPr>
          <p:nvPr>
            <p:ph type="title"/>
          </p:nvPr>
        </p:nvSpPr>
        <p:spPr/>
        <p:txBody>
          <a:bodyPr/>
          <a:lstStyle/>
          <a:p>
            <a:r>
              <a:rPr lang="pt-BR"/>
              <a:t>Clique para editar o título Mestre</a:t>
            </a:r>
          </a:p>
        </p:txBody>
      </p:sp>
      <p:sp>
        <p:nvSpPr>
          <p:cNvPr id="3" name="Espaço Reservado para Texto Vertical 2">
            <a:extLst>
              <a:ext uri="{FF2B5EF4-FFF2-40B4-BE49-F238E27FC236}">
                <a16:creationId xmlns:a16="http://schemas.microsoft.com/office/drawing/2014/main" id="{71F175ED-042C-4EC1-AB68-A803846E81B8}"/>
              </a:ext>
            </a:extLst>
          </p:cNvPr>
          <p:cNvSpPr>
            <a:spLocks noGrp="1"/>
          </p:cNvSpPr>
          <p:nvPr>
            <p:ph type="body" orient="vert" idx="1"/>
          </p:nvPr>
        </p:nvSpPr>
        <p:spPr/>
        <p:txBody>
          <a:bodyPr vert="eaVert"/>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5C38DEA7-C25D-4447-985C-45B740BF6BEA}"/>
              </a:ext>
            </a:extLst>
          </p:cNvPr>
          <p:cNvSpPr>
            <a:spLocks noGrp="1"/>
          </p:cNvSpPr>
          <p:nvPr>
            <p:ph type="dt" sz="half" idx="10"/>
          </p:nvPr>
        </p:nvSpPr>
        <p:spPr/>
        <p:txBody>
          <a:bodyPr/>
          <a:lstStyle/>
          <a:p>
            <a:fld id="{2394DF76-6B50-44A8-9EA2-1ECFAC3083B1}" type="datetimeFigureOut">
              <a:rPr lang="pt-BR" smtClean="0"/>
              <a:t>20/02/2020</a:t>
            </a:fld>
            <a:endParaRPr lang="pt-BR"/>
          </a:p>
        </p:txBody>
      </p:sp>
      <p:sp>
        <p:nvSpPr>
          <p:cNvPr id="5" name="Espaço Reservado para Rodapé 4">
            <a:extLst>
              <a:ext uri="{FF2B5EF4-FFF2-40B4-BE49-F238E27FC236}">
                <a16:creationId xmlns:a16="http://schemas.microsoft.com/office/drawing/2014/main" id="{BB342C13-791E-4203-B94F-5FDE11A31CA5}"/>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B0FBBC29-8744-4390-9FA9-04D20FA1B30C}"/>
              </a:ext>
            </a:extLst>
          </p:cNvPr>
          <p:cNvSpPr>
            <a:spLocks noGrp="1"/>
          </p:cNvSpPr>
          <p:nvPr>
            <p:ph type="sldNum" sz="quarter" idx="12"/>
          </p:nvPr>
        </p:nvSpPr>
        <p:spPr/>
        <p:txBody>
          <a:bodyPr/>
          <a:lstStyle/>
          <a:p>
            <a:fld id="{837448D6-490B-4ABD-8A39-76D53128D99B}" type="slidenum">
              <a:rPr lang="pt-BR" smtClean="0"/>
              <a:t>‹nº›</a:t>
            </a:fld>
            <a:endParaRPr lang="pt-BR"/>
          </a:p>
        </p:txBody>
      </p:sp>
      <p:sp>
        <p:nvSpPr>
          <p:cNvPr id="7" name="CaixaDeTexto 6">
            <a:extLst>
              <a:ext uri="{FF2B5EF4-FFF2-40B4-BE49-F238E27FC236}">
                <a16:creationId xmlns:a16="http://schemas.microsoft.com/office/drawing/2014/main" id="{722AEADB-F94A-4055-87AB-307BE9B1F1E0}"/>
              </a:ext>
            </a:extLst>
          </p:cNvPr>
          <p:cNvSpPr txBox="1"/>
          <p:nvPr userDrawn="1"/>
        </p:nvSpPr>
        <p:spPr>
          <a:xfrm>
            <a:off x="120073" y="136525"/>
            <a:ext cx="1071418" cy="750166"/>
          </a:xfrm>
          <a:prstGeom prst="rect">
            <a:avLst/>
          </a:prstGeom>
          <a:solidFill>
            <a:schemeClr val="bg1"/>
          </a:solidFill>
        </p:spPr>
        <p:txBody>
          <a:bodyPr wrap="square" rtlCol="0">
            <a:spAutoFit/>
          </a:bodyPr>
          <a:lstStyle/>
          <a:p>
            <a:endParaRPr lang="pt-BR" dirty="0"/>
          </a:p>
        </p:txBody>
      </p:sp>
      <p:sp>
        <p:nvSpPr>
          <p:cNvPr id="8" name="CaixaDeTexto 7">
            <a:extLst>
              <a:ext uri="{FF2B5EF4-FFF2-40B4-BE49-F238E27FC236}">
                <a16:creationId xmlns:a16="http://schemas.microsoft.com/office/drawing/2014/main" id="{437B0099-BB9B-4EE2-98E7-2C9ABCCBF72C}"/>
              </a:ext>
            </a:extLst>
          </p:cNvPr>
          <p:cNvSpPr txBox="1"/>
          <p:nvPr userDrawn="1"/>
        </p:nvSpPr>
        <p:spPr>
          <a:xfrm>
            <a:off x="124690" y="0"/>
            <a:ext cx="1103745" cy="886691"/>
          </a:xfrm>
          <a:prstGeom prst="rect">
            <a:avLst/>
          </a:prstGeom>
          <a:solidFill>
            <a:schemeClr val="bg1"/>
          </a:solidFill>
        </p:spPr>
        <p:txBody>
          <a:bodyPr wrap="square" rtlCol="0">
            <a:spAutoFit/>
          </a:bodyPr>
          <a:lstStyle/>
          <a:p>
            <a:endParaRPr lang="pt-BR" dirty="0"/>
          </a:p>
        </p:txBody>
      </p:sp>
    </p:spTree>
    <p:extLst>
      <p:ext uri="{BB962C8B-B14F-4D97-AF65-F5344CB8AC3E}">
        <p14:creationId xmlns:p14="http://schemas.microsoft.com/office/powerpoint/2010/main" val="32314757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D839392-8C8E-40F4-9294-FCBF12D4C8A5}"/>
              </a:ext>
            </a:extLst>
          </p:cNvPr>
          <p:cNvSpPr>
            <a:spLocks noGrp="1"/>
          </p:cNvSpPr>
          <p:nvPr>
            <p:ph type="title" orient="vert"/>
          </p:nvPr>
        </p:nvSpPr>
        <p:spPr>
          <a:xfrm>
            <a:off x="8724900" y="365125"/>
            <a:ext cx="2628900" cy="5811838"/>
          </a:xfrm>
        </p:spPr>
        <p:txBody>
          <a:bodyPr vert="eaVert"/>
          <a:lstStyle/>
          <a:p>
            <a:r>
              <a:rPr lang="pt-BR"/>
              <a:t>Clique para editar o título Mestre</a:t>
            </a:r>
          </a:p>
        </p:txBody>
      </p:sp>
      <p:sp>
        <p:nvSpPr>
          <p:cNvPr id="3" name="Espaço Reservado para Texto Vertical 2">
            <a:extLst>
              <a:ext uri="{FF2B5EF4-FFF2-40B4-BE49-F238E27FC236}">
                <a16:creationId xmlns:a16="http://schemas.microsoft.com/office/drawing/2014/main" id="{BB2EE789-32D0-445B-BB06-6BA31DEAC0CE}"/>
              </a:ext>
            </a:extLst>
          </p:cNvPr>
          <p:cNvSpPr>
            <a:spLocks noGrp="1"/>
          </p:cNvSpPr>
          <p:nvPr>
            <p:ph type="body" orient="vert" idx="1"/>
          </p:nvPr>
        </p:nvSpPr>
        <p:spPr>
          <a:xfrm>
            <a:off x="838200" y="365125"/>
            <a:ext cx="7734300" cy="5811838"/>
          </a:xfrm>
        </p:spPr>
        <p:txBody>
          <a:bodyPr vert="eaVert"/>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3BCAC54B-8577-45DE-AB43-E3E3FF954EFB}"/>
              </a:ext>
            </a:extLst>
          </p:cNvPr>
          <p:cNvSpPr>
            <a:spLocks noGrp="1"/>
          </p:cNvSpPr>
          <p:nvPr>
            <p:ph type="dt" sz="half" idx="10"/>
          </p:nvPr>
        </p:nvSpPr>
        <p:spPr/>
        <p:txBody>
          <a:bodyPr/>
          <a:lstStyle/>
          <a:p>
            <a:fld id="{2394DF76-6B50-44A8-9EA2-1ECFAC3083B1}" type="datetimeFigureOut">
              <a:rPr lang="pt-BR" smtClean="0"/>
              <a:t>20/02/2020</a:t>
            </a:fld>
            <a:endParaRPr lang="pt-BR"/>
          </a:p>
        </p:txBody>
      </p:sp>
      <p:sp>
        <p:nvSpPr>
          <p:cNvPr id="5" name="Espaço Reservado para Rodapé 4">
            <a:extLst>
              <a:ext uri="{FF2B5EF4-FFF2-40B4-BE49-F238E27FC236}">
                <a16:creationId xmlns:a16="http://schemas.microsoft.com/office/drawing/2014/main" id="{746DBCEC-50AC-42BE-9809-DD87B20C75D1}"/>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8010D0E7-5C32-40D5-B87F-29C1957DB216}"/>
              </a:ext>
            </a:extLst>
          </p:cNvPr>
          <p:cNvSpPr>
            <a:spLocks noGrp="1"/>
          </p:cNvSpPr>
          <p:nvPr>
            <p:ph type="sldNum" sz="quarter" idx="12"/>
          </p:nvPr>
        </p:nvSpPr>
        <p:spPr/>
        <p:txBody>
          <a:bodyPr/>
          <a:lstStyle/>
          <a:p>
            <a:fld id="{837448D6-490B-4ABD-8A39-76D53128D99B}" type="slidenum">
              <a:rPr lang="pt-BR" smtClean="0"/>
              <a:t>‹nº›</a:t>
            </a:fld>
            <a:endParaRPr lang="pt-BR"/>
          </a:p>
        </p:txBody>
      </p:sp>
      <p:sp>
        <p:nvSpPr>
          <p:cNvPr id="7" name="CaixaDeTexto 6">
            <a:extLst>
              <a:ext uri="{FF2B5EF4-FFF2-40B4-BE49-F238E27FC236}">
                <a16:creationId xmlns:a16="http://schemas.microsoft.com/office/drawing/2014/main" id="{14177428-A423-46F1-9DA5-01C60111A08E}"/>
              </a:ext>
            </a:extLst>
          </p:cNvPr>
          <p:cNvSpPr txBox="1"/>
          <p:nvPr userDrawn="1"/>
        </p:nvSpPr>
        <p:spPr>
          <a:xfrm>
            <a:off x="120073" y="136525"/>
            <a:ext cx="1071418" cy="750166"/>
          </a:xfrm>
          <a:prstGeom prst="rect">
            <a:avLst/>
          </a:prstGeom>
          <a:solidFill>
            <a:schemeClr val="bg1"/>
          </a:solidFill>
        </p:spPr>
        <p:txBody>
          <a:bodyPr wrap="square" rtlCol="0">
            <a:spAutoFit/>
          </a:bodyPr>
          <a:lstStyle/>
          <a:p>
            <a:endParaRPr lang="pt-BR" dirty="0"/>
          </a:p>
        </p:txBody>
      </p:sp>
      <p:sp>
        <p:nvSpPr>
          <p:cNvPr id="8" name="CaixaDeTexto 7">
            <a:extLst>
              <a:ext uri="{FF2B5EF4-FFF2-40B4-BE49-F238E27FC236}">
                <a16:creationId xmlns:a16="http://schemas.microsoft.com/office/drawing/2014/main" id="{1418676D-7CF9-407E-9C22-60BE9FE0D431}"/>
              </a:ext>
            </a:extLst>
          </p:cNvPr>
          <p:cNvSpPr txBox="1"/>
          <p:nvPr userDrawn="1"/>
        </p:nvSpPr>
        <p:spPr>
          <a:xfrm>
            <a:off x="124690" y="0"/>
            <a:ext cx="1103745" cy="886691"/>
          </a:xfrm>
          <a:prstGeom prst="rect">
            <a:avLst/>
          </a:prstGeom>
          <a:solidFill>
            <a:schemeClr val="bg1"/>
          </a:solidFill>
        </p:spPr>
        <p:txBody>
          <a:bodyPr wrap="square" rtlCol="0">
            <a:spAutoFit/>
          </a:bodyPr>
          <a:lstStyle/>
          <a:p>
            <a:endParaRPr lang="pt-BR" dirty="0"/>
          </a:p>
        </p:txBody>
      </p:sp>
    </p:spTree>
    <p:extLst>
      <p:ext uri="{BB962C8B-B14F-4D97-AF65-F5344CB8AC3E}">
        <p14:creationId xmlns:p14="http://schemas.microsoft.com/office/powerpoint/2010/main" val="2712503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ço Reservado para Título 1">
            <a:extLst>
              <a:ext uri="{FF2B5EF4-FFF2-40B4-BE49-F238E27FC236}">
                <a16:creationId xmlns:a16="http://schemas.microsoft.com/office/drawing/2014/main" id="{6DEE4621-7BD4-4F64-B90F-F0C0003C697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a:extLst>
              <a:ext uri="{FF2B5EF4-FFF2-40B4-BE49-F238E27FC236}">
                <a16:creationId xmlns:a16="http://schemas.microsoft.com/office/drawing/2014/main" id="{45068530-C885-4C41-B487-A7ED24118DD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366F5329-31EF-43AB-AFE8-6EA62EDA6AA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94DF76-6B50-44A8-9EA2-1ECFAC3083B1}" type="datetimeFigureOut">
              <a:rPr lang="pt-BR" smtClean="0"/>
              <a:t>20/02/2020</a:t>
            </a:fld>
            <a:endParaRPr lang="pt-BR"/>
          </a:p>
        </p:txBody>
      </p:sp>
      <p:sp>
        <p:nvSpPr>
          <p:cNvPr id="5" name="Espaço Reservado para Rodapé 4">
            <a:extLst>
              <a:ext uri="{FF2B5EF4-FFF2-40B4-BE49-F238E27FC236}">
                <a16:creationId xmlns:a16="http://schemas.microsoft.com/office/drawing/2014/main" id="{84A2867D-C977-48EC-B1D9-75A91D65CA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a:extLst>
              <a:ext uri="{FF2B5EF4-FFF2-40B4-BE49-F238E27FC236}">
                <a16:creationId xmlns:a16="http://schemas.microsoft.com/office/drawing/2014/main" id="{CEF444F0-8D65-4760-8E2F-C03873BDD81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7448D6-490B-4ABD-8A39-76D53128D99B}" type="slidenum">
              <a:rPr lang="pt-BR" smtClean="0"/>
              <a:t>‹nº›</a:t>
            </a:fld>
            <a:endParaRPr lang="pt-BR"/>
          </a:p>
        </p:txBody>
      </p:sp>
    </p:spTree>
    <p:extLst>
      <p:ext uri="{BB962C8B-B14F-4D97-AF65-F5344CB8AC3E}">
        <p14:creationId xmlns:p14="http://schemas.microsoft.com/office/powerpoint/2010/main" val="29356224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0" y="1122363"/>
            <a:ext cx="11518710" cy="2387600"/>
          </a:xfrm>
        </p:spPr>
        <p:txBody>
          <a:bodyPr>
            <a:normAutofit/>
          </a:bodyPr>
          <a:lstStyle/>
          <a:p>
            <a:pPr>
              <a:defRPr/>
            </a:pPr>
            <a:r>
              <a:rPr lang="pt-BR" dirty="0">
                <a:solidFill>
                  <a:srgbClr val="002060"/>
                </a:solidFill>
              </a:rPr>
              <a:t>Estatuto do Estado do Rio de Janeiro</a:t>
            </a:r>
          </a:p>
        </p:txBody>
      </p:sp>
      <p:sp>
        <p:nvSpPr>
          <p:cNvPr id="4099" name="Subtítulo 2"/>
          <p:cNvSpPr>
            <a:spLocks noGrp="1"/>
          </p:cNvSpPr>
          <p:nvPr>
            <p:ph type="subTitle" idx="1"/>
          </p:nvPr>
        </p:nvSpPr>
        <p:spPr/>
        <p:txBody>
          <a:bodyPr/>
          <a:lstStyle/>
          <a:p>
            <a:pPr algn="r" eaLnBrk="1" hangingPunct="1">
              <a:buFont typeface="Wingdings 3" pitchFamily="18" charset="2"/>
              <a:buNone/>
            </a:pPr>
            <a:r>
              <a:rPr lang="pt-BR" sz="2800" dirty="0">
                <a:solidFill>
                  <a:srgbClr val="002060"/>
                </a:solidFill>
              </a:rPr>
              <a:t>Prof. Alexandre Prado</a:t>
            </a:r>
          </a:p>
          <a:p>
            <a:pPr eaLnBrk="1" hangingPunct="1"/>
            <a:endParaRPr lang="pt-BR" sz="2800" dirty="0"/>
          </a:p>
          <a:p>
            <a:pPr eaLnBrk="1" hangingPunct="1"/>
            <a:endParaRPr lang="pt-BR" sz="2800" dirty="0"/>
          </a:p>
        </p:txBody>
      </p:sp>
      <p:sp>
        <p:nvSpPr>
          <p:cNvPr id="4" name="CaixaDeTexto 3">
            <a:extLst>
              <a:ext uri="{FF2B5EF4-FFF2-40B4-BE49-F238E27FC236}">
                <a16:creationId xmlns:a16="http://schemas.microsoft.com/office/drawing/2014/main" id="{53B47B89-F208-46EB-B50F-F5194BB97A03}"/>
              </a:ext>
            </a:extLst>
          </p:cNvPr>
          <p:cNvSpPr txBox="1"/>
          <p:nvPr/>
        </p:nvSpPr>
        <p:spPr>
          <a:xfrm>
            <a:off x="93306" y="99201"/>
            <a:ext cx="1135507" cy="833859"/>
          </a:xfrm>
          <a:prstGeom prst="rect">
            <a:avLst/>
          </a:prstGeom>
          <a:solidFill>
            <a:schemeClr val="bg1"/>
          </a:solidFill>
        </p:spPr>
        <p:txBody>
          <a:bodyPr wrap="square" rtlCol="0">
            <a:spAutoFit/>
          </a:bodyPr>
          <a:lstStyle/>
          <a:p>
            <a:endParaRPr lang="pt-BR" dirty="0"/>
          </a:p>
        </p:txBody>
      </p:sp>
    </p:spTree>
    <p:extLst>
      <p:ext uri="{BB962C8B-B14F-4D97-AF65-F5344CB8AC3E}">
        <p14:creationId xmlns:p14="http://schemas.microsoft.com/office/powerpoint/2010/main" val="42004248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Espaço Reservado para Conteúdo 1"/>
          <p:cNvSpPr>
            <a:spLocks noGrp="1"/>
          </p:cNvSpPr>
          <p:nvPr>
            <p:ph idx="4294967295"/>
          </p:nvPr>
        </p:nvSpPr>
        <p:spPr>
          <a:xfrm>
            <a:off x="1524000" y="3790697"/>
            <a:ext cx="8229600" cy="1720850"/>
          </a:xfrm>
        </p:spPr>
        <p:txBody>
          <a:bodyPr/>
          <a:lstStyle/>
          <a:p>
            <a:pPr algn="just">
              <a:buFont typeface="Wingdings 3" pitchFamily="18" charset="2"/>
              <a:buNone/>
            </a:pPr>
            <a:r>
              <a:rPr lang="pt-BR" b="1" dirty="0">
                <a:solidFill>
                  <a:srgbClr val="002060"/>
                </a:solidFill>
              </a:rPr>
              <a:t> </a:t>
            </a:r>
          </a:p>
          <a:p>
            <a:pPr algn="just">
              <a:buFont typeface="Wingdings 3" pitchFamily="18" charset="2"/>
              <a:buNone/>
            </a:pPr>
            <a:endParaRPr lang="pt-BR" b="1" dirty="0">
              <a:solidFill>
                <a:srgbClr val="002060"/>
              </a:solidFill>
            </a:endParaRPr>
          </a:p>
        </p:txBody>
      </p:sp>
      <p:sp>
        <p:nvSpPr>
          <p:cNvPr id="6" name="Triângulo isósceles 5"/>
          <p:cNvSpPr/>
          <p:nvPr/>
        </p:nvSpPr>
        <p:spPr>
          <a:xfrm>
            <a:off x="1584254" y="623294"/>
            <a:ext cx="9144000" cy="5572140"/>
          </a:xfrm>
          <a:prstGeom prst="triangle">
            <a:avLst>
              <a:gd name="adj" fmla="val 45499"/>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pt-BR" sz="24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latin typeface="Arial Black" pitchFamily="34" charset="0"/>
            </a:endParaRPr>
          </a:p>
        </p:txBody>
      </p:sp>
      <p:sp>
        <p:nvSpPr>
          <p:cNvPr id="12" name="CaixaDeTexto 11"/>
          <p:cNvSpPr txBox="1"/>
          <p:nvPr/>
        </p:nvSpPr>
        <p:spPr>
          <a:xfrm>
            <a:off x="4024298" y="1790432"/>
            <a:ext cx="3643338" cy="523220"/>
          </a:xfrm>
          <a:prstGeom prst="rect">
            <a:avLst/>
          </a:prstGeom>
          <a:noFill/>
        </p:spPr>
        <p:txBody>
          <a:bodyPr wrap="square" rtlCol="0">
            <a:spAutoFit/>
          </a:bodyPr>
          <a:lstStyle/>
          <a:p>
            <a:pPr algn="ctr"/>
            <a:r>
              <a:rPr lang="pt-BR" sz="2800" b="1" dirty="0" err="1"/>
              <a:t>C.R.F.</a:t>
            </a:r>
            <a:r>
              <a:rPr lang="pt-BR" sz="2800" b="1" dirty="0"/>
              <a:t>B/1988</a:t>
            </a:r>
          </a:p>
        </p:txBody>
      </p:sp>
      <p:sp>
        <p:nvSpPr>
          <p:cNvPr id="13" name="CaixaDeTexto 12"/>
          <p:cNvSpPr txBox="1"/>
          <p:nvPr/>
        </p:nvSpPr>
        <p:spPr>
          <a:xfrm>
            <a:off x="3381356" y="3147754"/>
            <a:ext cx="5143536" cy="523220"/>
          </a:xfrm>
          <a:prstGeom prst="rect">
            <a:avLst/>
          </a:prstGeom>
          <a:noFill/>
        </p:spPr>
        <p:txBody>
          <a:bodyPr wrap="square" rtlCol="0">
            <a:spAutoFit/>
          </a:bodyPr>
          <a:lstStyle/>
          <a:p>
            <a:pPr algn="ctr"/>
            <a:r>
              <a:rPr lang="pt-BR" sz="2800" b="1" dirty="0"/>
              <a:t>DECRETO-LEI 220/75</a:t>
            </a:r>
          </a:p>
        </p:txBody>
      </p:sp>
      <p:sp>
        <p:nvSpPr>
          <p:cNvPr id="14" name="CaixaDeTexto 13"/>
          <p:cNvSpPr txBox="1"/>
          <p:nvPr/>
        </p:nvSpPr>
        <p:spPr>
          <a:xfrm>
            <a:off x="2809852" y="4790828"/>
            <a:ext cx="6000792" cy="523220"/>
          </a:xfrm>
          <a:prstGeom prst="rect">
            <a:avLst/>
          </a:prstGeom>
          <a:noFill/>
        </p:spPr>
        <p:txBody>
          <a:bodyPr wrap="square" rtlCol="0">
            <a:spAutoFit/>
          </a:bodyPr>
          <a:lstStyle/>
          <a:p>
            <a:pPr algn="ctr"/>
            <a:r>
              <a:rPr lang="pt-BR" sz="2800" b="1" dirty="0"/>
              <a:t>DECRETO 2.479/79</a:t>
            </a:r>
          </a:p>
        </p:txBody>
      </p:sp>
      <p:cxnSp>
        <p:nvCxnSpPr>
          <p:cNvPr id="16" name="Conector reto 15"/>
          <p:cNvCxnSpPr/>
          <p:nvPr/>
        </p:nvCxnSpPr>
        <p:spPr>
          <a:xfrm>
            <a:off x="4235116" y="2641350"/>
            <a:ext cx="3432520" cy="10093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Conector reto 17"/>
          <p:cNvCxnSpPr/>
          <p:nvPr/>
        </p:nvCxnSpPr>
        <p:spPr>
          <a:xfrm>
            <a:off x="2983832" y="4255044"/>
            <a:ext cx="6039852" cy="1786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633664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4294967295"/>
          </p:nvPr>
        </p:nvSpPr>
        <p:spPr>
          <a:xfrm>
            <a:off x="336884" y="2214564"/>
            <a:ext cx="11502190" cy="3792537"/>
          </a:xfrm>
        </p:spPr>
        <p:txBody>
          <a:bodyPr>
            <a:normAutofit fontScale="92500" lnSpcReduction="20000"/>
          </a:bodyPr>
          <a:lstStyle/>
          <a:p>
            <a:pPr marL="0" indent="0" algn="just">
              <a:buNone/>
            </a:pPr>
            <a:r>
              <a:rPr lang="pt-BR" dirty="0">
                <a:latin typeface="Arial" pitchFamily="34" charset="0"/>
                <a:cs typeface="Arial" pitchFamily="34" charset="0"/>
              </a:rPr>
              <a:t>CEPERJ - 2013 - SEPLAG-RJ - Analista Executivo - Perfil 1</a:t>
            </a:r>
          </a:p>
          <a:p>
            <a:pPr marL="0" indent="0" algn="just">
              <a:buNone/>
            </a:pPr>
            <a:r>
              <a:rPr lang="pt-BR" dirty="0">
                <a:latin typeface="Arial" pitchFamily="34" charset="0"/>
                <a:cs typeface="Arial" pitchFamily="34" charset="0"/>
              </a:rPr>
              <a:t>1.	Após aprovado em concurso público, o servidor, nos termos do Estatuto dos Funcionários Públicos Civis do Poder Executivo do Estado do Rio de Janeiro, é designado para:</a:t>
            </a:r>
          </a:p>
          <a:p>
            <a:pPr marL="0" indent="0" algn="just">
              <a:buNone/>
            </a:pPr>
            <a:endParaRPr lang="pt-BR" dirty="0">
              <a:latin typeface="Arial" pitchFamily="34" charset="0"/>
              <a:cs typeface="Arial" pitchFamily="34" charset="0"/>
            </a:endParaRPr>
          </a:p>
          <a:p>
            <a:pPr marL="0" indent="0" algn="just">
              <a:buNone/>
            </a:pPr>
            <a:r>
              <a:rPr lang="pt-BR" dirty="0">
                <a:latin typeface="Arial" pitchFamily="34" charset="0"/>
                <a:cs typeface="Arial" pitchFamily="34" charset="0"/>
              </a:rPr>
              <a:t>A emprego eventual</a:t>
            </a:r>
          </a:p>
          <a:p>
            <a:pPr marL="0" indent="0" algn="just">
              <a:buNone/>
            </a:pPr>
            <a:r>
              <a:rPr lang="pt-BR" dirty="0">
                <a:latin typeface="Arial" pitchFamily="34" charset="0"/>
                <a:cs typeface="Arial" pitchFamily="34" charset="0"/>
              </a:rPr>
              <a:t>B cargo delegado</a:t>
            </a:r>
          </a:p>
          <a:p>
            <a:pPr marL="0" indent="0" algn="just">
              <a:buNone/>
            </a:pPr>
            <a:r>
              <a:rPr lang="pt-BR" dirty="0">
                <a:latin typeface="Arial" pitchFamily="34" charset="0"/>
                <a:cs typeface="Arial" pitchFamily="34" charset="0"/>
              </a:rPr>
              <a:t>C estágio experimental</a:t>
            </a:r>
          </a:p>
          <a:p>
            <a:pPr marL="0" indent="0" algn="just">
              <a:buNone/>
            </a:pPr>
            <a:r>
              <a:rPr lang="pt-BR" dirty="0">
                <a:latin typeface="Arial" pitchFamily="34" charset="0"/>
                <a:cs typeface="Arial" pitchFamily="34" charset="0"/>
              </a:rPr>
              <a:t>D função em comissão</a:t>
            </a:r>
          </a:p>
          <a:p>
            <a:pPr marL="0" indent="0" algn="just">
              <a:buNone/>
            </a:pPr>
            <a:r>
              <a:rPr lang="pt-BR" dirty="0">
                <a:latin typeface="Arial" pitchFamily="34" charset="0"/>
                <a:cs typeface="Arial" pitchFamily="34" charset="0"/>
              </a:rPr>
              <a:t>E cargo temporário</a:t>
            </a:r>
          </a:p>
          <a:p>
            <a:pPr marL="0" indent="0" algn="just">
              <a:buNone/>
            </a:pPr>
            <a:endParaRPr lang="pt-BR" dirty="0">
              <a:latin typeface="Arial" pitchFamily="34" charset="0"/>
              <a:cs typeface="Arial" pitchFamily="34" charset="0"/>
            </a:endParaRPr>
          </a:p>
        </p:txBody>
      </p:sp>
      <p:sp>
        <p:nvSpPr>
          <p:cNvPr id="3" name="Título 2"/>
          <p:cNvSpPr>
            <a:spLocks noGrp="1"/>
          </p:cNvSpPr>
          <p:nvPr>
            <p:ph type="title" idx="4294967295"/>
          </p:nvPr>
        </p:nvSpPr>
        <p:spPr>
          <a:xfrm>
            <a:off x="3302493" y="120816"/>
            <a:ext cx="5444348" cy="953381"/>
          </a:xfrm>
          <a:solidFill>
            <a:schemeClr val="accent1">
              <a:lumMod val="40000"/>
              <a:lumOff val="60000"/>
            </a:schemeClr>
          </a:solidFill>
        </p:spPr>
        <p:txBody>
          <a:bodyPr>
            <a:normAutofit fontScale="90000"/>
          </a:bodyPr>
          <a:lstStyle/>
          <a:p>
            <a:pPr algn="ctr"/>
            <a:r>
              <a:rPr lang="pt-BR" b="1" dirty="0">
                <a:latin typeface="+mn-lt"/>
              </a:rPr>
              <a:t>ESTATUTO DO ESTADO RJ</a:t>
            </a:r>
            <a:br>
              <a:rPr lang="pt-BR" b="1" dirty="0">
                <a:latin typeface="+mn-lt"/>
              </a:rPr>
            </a:br>
            <a:r>
              <a:rPr lang="pt-BR" sz="2800" b="1" dirty="0">
                <a:latin typeface="+mn-lt"/>
                <a:cs typeface="Arial" pitchFamily="34" charset="0"/>
              </a:rPr>
              <a:t>(Regime Jurídico Único)</a:t>
            </a:r>
            <a:endParaRPr lang="pt-BR" b="1" dirty="0">
              <a:latin typeface="+mn-lt"/>
            </a:endParaRPr>
          </a:p>
        </p:txBody>
      </p:sp>
      <p:pic>
        <p:nvPicPr>
          <p:cNvPr id="5" name="Imagem 4">
            <a:extLst>
              <a:ext uri="{FF2B5EF4-FFF2-40B4-BE49-F238E27FC236}">
                <a16:creationId xmlns:a16="http://schemas.microsoft.com/office/drawing/2014/main" id="{609BE664-FA95-4B3D-88AA-5761EB2B07F3}"/>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515455" y="136012"/>
            <a:ext cx="714887" cy="714887"/>
          </a:xfrm>
          <a:prstGeom prst="rect">
            <a:avLst/>
          </a:prstGeom>
        </p:spPr>
      </p:pic>
    </p:spTree>
    <p:extLst>
      <p:ext uri="{BB962C8B-B14F-4D97-AF65-F5344CB8AC3E}">
        <p14:creationId xmlns:p14="http://schemas.microsoft.com/office/powerpoint/2010/main" val="4138478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5" end="5"/>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4294967295"/>
          </p:nvPr>
        </p:nvSpPr>
        <p:spPr>
          <a:xfrm>
            <a:off x="192505" y="2450179"/>
            <a:ext cx="11774907" cy="3597695"/>
          </a:xfrm>
        </p:spPr>
        <p:txBody>
          <a:bodyPr>
            <a:noAutofit/>
          </a:bodyPr>
          <a:lstStyle/>
          <a:p>
            <a:pPr marL="0" indent="0" algn="just">
              <a:buNone/>
            </a:pPr>
            <a:r>
              <a:rPr lang="pt-BR" b="1" dirty="0">
                <a:latin typeface="Times New Roman" panose="02020603050405020304" pitchFamily="18" charset="0"/>
                <a:cs typeface="Times New Roman" panose="02020603050405020304" pitchFamily="18" charset="0"/>
              </a:rPr>
              <a:t>Revogado pela lei complementar 140/11</a:t>
            </a:r>
            <a:endParaRPr lang="pt-BR" dirty="0">
              <a:latin typeface="Times New Roman" panose="02020603050405020304" pitchFamily="18" charset="0"/>
              <a:cs typeface="Times New Roman" panose="02020603050405020304" pitchFamily="18" charset="0"/>
            </a:endParaRPr>
          </a:p>
          <a:p>
            <a:pPr marL="0" indent="0" algn="just">
              <a:buNone/>
            </a:pPr>
            <a:r>
              <a:rPr lang="pt-BR" b="1" dirty="0">
                <a:latin typeface="Times New Roman" panose="02020603050405020304" pitchFamily="18" charset="0"/>
                <a:cs typeface="Times New Roman" panose="02020603050405020304" pitchFamily="18" charset="0"/>
              </a:rPr>
              <a:t>Art. 1º </a:t>
            </a:r>
            <a:r>
              <a:rPr lang="pt-BR" dirty="0">
                <a:latin typeface="Times New Roman" panose="02020603050405020304" pitchFamily="18" charset="0"/>
                <a:cs typeface="Times New Roman" panose="02020603050405020304" pitchFamily="18" charset="0"/>
              </a:rPr>
              <a:t>Fica extinto o estágio experimental previsto no Art. 2º, § 2º, do Decreto-lei nº 220, de 18 de julho de 1975, revogando-se este e todos os demais dispositivos legais e regulamentares que dispõem sobre o referido estágio.</a:t>
            </a:r>
          </a:p>
          <a:p>
            <a:pPr marL="0" indent="0" algn="just">
              <a:buNone/>
            </a:pPr>
            <a:r>
              <a:rPr lang="pt-BR" b="1" dirty="0">
                <a:latin typeface="Times New Roman" panose="02020603050405020304" pitchFamily="18" charset="0"/>
                <a:cs typeface="Times New Roman" panose="02020603050405020304" pitchFamily="18" charset="0"/>
              </a:rPr>
              <a:t>Art. 2º </a:t>
            </a:r>
            <a:r>
              <a:rPr lang="pt-BR" dirty="0">
                <a:latin typeface="Times New Roman" panose="02020603050405020304" pitchFamily="18" charset="0"/>
                <a:cs typeface="Times New Roman" panose="02020603050405020304" pitchFamily="18" charset="0"/>
              </a:rPr>
              <a:t>A presente Lei Complementar entra em vigor na data de sua publicação, não se aplicando aos concursos públicos cujos editais já estejam publicados.</a:t>
            </a:r>
          </a:p>
          <a:p>
            <a:pPr marL="0" indent="0" algn="just">
              <a:buNone/>
            </a:pPr>
            <a:r>
              <a:rPr lang="pt-BR" dirty="0">
                <a:latin typeface="Times New Roman" panose="02020603050405020304" pitchFamily="18" charset="0"/>
                <a:cs typeface="Times New Roman" panose="02020603050405020304" pitchFamily="18" charset="0"/>
              </a:rPr>
              <a:t/>
            </a:r>
            <a:br>
              <a:rPr lang="pt-BR" dirty="0">
                <a:latin typeface="Times New Roman" panose="02020603050405020304" pitchFamily="18" charset="0"/>
                <a:cs typeface="Times New Roman" panose="02020603050405020304" pitchFamily="18" charset="0"/>
              </a:rPr>
            </a:br>
            <a:r>
              <a:rPr lang="pt-BR" dirty="0">
                <a:latin typeface="Times New Roman" panose="02020603050405020304" pitchFamily="18" charset="0"/>
                <a:cs typeface="Times New Roman" panose="02020603050405020304" pitchFamily="18" charset="0"/>
              </a:rPr>
              <a:t/>
            </a:r>
            <a:br>
              <a:rPr lang="pt-BR" dirty="0">
                <a:latin typeface="Times New Roman" panose="02020603050405020304" pitchFamily="18" charset="0"/>
                <a:cs typeface="Times New Roman" panose="02020603050405020304" pitchFamily="18" charset="0"/>
              </a:rPr>
            </a:br>
            <a:endParaRPr lang="pt-BR" dirty="0">
              <a:latin typeface="Times New Roman" panose="02020603050405020304" pitchFamily="18" charset="0"/>
              <a:cs typeface="Times New Roman" panose="02020603050405020304" pitchFamily="18" charset="0"/>
            </a:endParaRPr>
          </a:p>
        </p:txBody>
      </p:sp>
      <p:sp>
        <p:nvSpPr>
          <p:cNvPr id="3" name="Título 2"/>
          <p:cNvSpPr>
            <a:spLocks noGrp="1"/>
          </p:cNvSpPr>
          <p:nvPr>
            <p:ph type="title" idx="4294967295"/>
          </p:nvPr>
        </p:nvSpPr>
        <p:spPr>
          <a:xfrm>
            <a:off x="2260963" y="124911"/>
            <a:ext cx="6640809" cy="771734"/>
          </a:xfrm>
          <a:solidFill>
            <a:schemeClr val="accent1">
              <a:lumMod val="40000"/>
              <a:lumOff val="60000"/>
            </a:schemeClr>
          </a:solidFill>
        </p:spPr>
        <p:txBody>
          <a:bodyPr>
            <a:normAutofit/>
          </a:bodyPr>
          <a:lstStyle/>
          <a:p>
            <a:pPr algn="ctr"/>
            <a:r>
              <a:rPr lang="pt-BR" sz="2400" b="1" dirty="0">
                <a:latin typeface="Arial" panose="020B0604020202020204" pitchFamily="34" charset="0"/>
                <a:cs typeface="Arial" panose="020B0604020202020204" pitchFamily="34" charset="0"/>
              </a:rPr>
              <a:t>LEI COMPLEMENTAR 140/11</a:t>
            </a:r>
            <a:br>
              <a:rPr lang="pt-BR" sz="2400" b="1" dirty="0">
                <a:latin typeface="Arial" panose="020B0604020202020204" pitchFamily="34" charset="0"/>
                <a:cs typeface="Arial" panose="020B0604020202020204" pitchFamily="34" charset="0"/>
              </a:rPr>
            </a:br>
            <a:r>
              <a:rPr lang="pt-BR" sz="2400" b="1" dirty="0">
                <a:latin typeface="Arial" panose="020B0604020202020204" pitchFamily="34" charset="0"/>
                <a:cs typeface="Arial" panose="020B0604020202020204" pitchFamily="34" charset="0"/>
              </a:rPr>
              <a:t>DECRETO-LEI 220/75 c/c DECRETO 2.479/79</a:t>
            </a:r>
          </a:p>
        </p:txBody>
      </p:sp>
      <p:sp>
        <p:nvSpPr>
          <p:cNvPr id="2" name="Retângulo 1"/>
          <p:cNvSpPr/>
          <p:nvPr/>
        </p:nvSpPr>
        <p:spPr>
          <a:xfrm>
            <a:off x="318389" y="1592689"/>
            <a:ext cx="5262979" cy="584775"/>
          </a:xfrm>
          <a:prstGeom prst="rect">
            <a:avLst/>
          </a:prstGeom>
          <a:solidFill>
            <a:schemeClr val="accent1">
              <a:lumMod val="40000"/>
              <a:lumOff val="60000"/>
            </a:schemeClr>
          </a:solidFill>
        </p:spPr>
        <p:txBody>
          <a:bodyPr wrap="none">
            <a:spAutoFit/>
          </a:bodyPr>
          <a:lstStyle/>
          <a:p>
            <a:r>
              <a:rPr lang="pt-BR" sz="3200" dirty="0">
                <a:latin typeface="Arial" panose="020B0604020202020204" pitchFamily="34" charset="0"/>
                <a:cs typeface="Arial" panose="020B0604020202020204" pitchFamily="34" charset="0"/>
              </a:rPr>
              <a:t>ESTÁGIO EXPERIMENTAL</a:t>
            </a:r>
          </a:p>
        </p:txBody>
      </p:sp>
    </p:spTree>
    <p:extLst>
      <p:ext uri="{BB962C8B-B14F-4D97-AF65-F5344CB8AC3E}">
        <p14:creationId xmlns:p14="http://schemas.microsoft.com/office/powerpoint/2010/main" val="36340043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2771156" y="160421"/>
            <a:ext cx="6649687" cy="718468"/>
          </a:xfrm>
          <a:solidFill>
            <a:schemeClr val="accent1">
              <a:lumMod val="40000"/>
              <a:lumOff val="60000"/>
            </a:schemeClr>
          </a:solidFill>
        </p:spPr>
        <p:txBody>
          <a:bodyPr>
            <a:normAutofit fontScale="90000"/>
          </a:bodyPr>
          <a:lstStyle/>
          <a:p>
            <a:pPr algn="ctr"/>
            <a:r>
              <a:rPr lang="pt-BR" sz="2400" b="1" dirty="0">
                <a:latin typeface="Arial" panose="020B0604020202020204" pitchFamily="34" charset="0"/>
                <a:cs typeface="Arial" panose="020B0604020202020204" pitchFamily="34" charset="0"/>
              </a:rPr>
              <a:t>LEI COMPLEMENTAR 140/11</a:t>
            </a:r>
            <a:br>
              <a:rPr lang="pt-BR" sz="2400" b="1" dirty="0">
                <a:latin typeface="Arial" panose="020B0604020202020204" pitchFamily="34" charset="0"/>
                <a:cs typeface="Arial" panose="020B0604020202020204" pitchFamily="34" charset="0"/>
              </a:rPr>
            </a:br>
            <a:r>
              <a:rPr lang="pt-BR" sz="2400" b="1" dirty="0">
                <a:latin typeface="Arial" panose="020B0604020202020204" pitchFamily="34" charset="0"/>
                <a:cs typeface="Arial" panose="020B0604020202020204" pitchFamily="34" charset="0"/>
              </a:rPr>
              <a:t>DECRETO-LEI 220/75 c/c DECRETO 2.479/79</a:t>
            </a:r>
          </a:p>
        </p:txBody>
      </p:sp>
      <p:sp>
        <p:nvSpPr>
          <p:cNvPr id="2" name="Retângulo 1"/>
          <p:cNvSpPr/>
          <p:nvPr/>
        </p:nvSpPr>
        <p:spPr>
          <a:xfrm>
            <a:off x="446726" y="1592689"/>
            <a:ext cx="5262979" cy="584775"/>
          </a:xfrm>
          <a:prstGeom prst="rect">
            <a:avLst/>
          </a:prstGeom>
          <a:solidFill>
            <a:schemeClr val="accent1">
              <a:lumMod val="40000"/>
              <a:lumOff val="60000"/>
            </a:schemeClr>
          </a:solidFill>
        </p:spPr>
        <p:txBody>
          <a:bodyPr wrap="none">
            <a:spAutoFit/>
          </a:bodyPr>
          <a:lstStyle/>
          <a:p>
            <a:r>
              <a:rPr lang="pt-BR" sz="3200" dirty="0">
                <a:latin typeface="Arial" panose="020B0604020202020204" pitchFamily="34" charset="0"/>
                <a:cs typeface="Arial" panose="020B0604020202020204" pitchFamily="34" charset="0"/>
              </a:rPr>
              <a:t>ESTÁGIO EXPERIMENTAL</a:t>
            </a:r>
          </a:p>
        </p:txBody>
      </p:sp>
      <p:sp>
        <p:nvSpPr>
          <p:cNvPr id="6" name="Espaço Reservado para Conteúdo 3"/>
          <p:cNvSpPr txBox="1">
            <a:spLocks/>
          </p:cNvSpPr>
          <p:nvPr/>
        </p:nvSpPr>
        <p:spPr>
          <a:xfrm>
            <a:off x="256675" y="2454426"/>
            <a:ext cx="11710736" cy="325656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pt-BR" b="1" dirty="0">
                <a:latin typeface="Arial" panose="020B0604020202020204" pitchFamily="34" charset="0"/>
                <a:cs typeface="Arial" pitchFamily="34" charset="0"/>
              </a:rPr>
              <a:t>Art. 2º</a:t>
            </a:r>
          </a:p>
          <a:p>
            <a:pPr marL="0" indent="0" algn="just">
              <a:buNone/>
            </a:pPr>
            <a:r>
              <a:rPr lang="pt-BR" b="1" dirty="0">
                <a:latin typeface="Arial" panose="020B0604020202020204" pitchFamily="34" charset="0"/>
                <a:cs typeface="Arial" pitchFamily="34" charset="0"/>
              </a:rPr>
              <a:t>Parágrafo único.</a:t>
            </a:r>
            <a:r>
              <a:rPr lang="pt-BR" dirty="0">
                <a:latin typeface="Arial" pitchFamily="34" charset="0"/>
                <a:cs typeface="Arial" pitchFamily="34" charset="0"/>
              </a:rPr>
              <a:t> Na hipótese prevista no caput deste artigo, os estágios experimentais serão cumpridos integralmente por todos os candidatos que tenham sido ou vierem a ser convocados na ordem de classificação do respectivo certame, segundo os dispositivos legais e regulamentares que regiam o instituto na data de publicação da presente Lei Complementar.</a:t>
            </a:r>
          </a:p>
        </p:txBody>
      </p:sp>
    </p:spTree>
    <p:extLst>
      <p:ext uri="{BB962C8B-B14F-4D97-AF65-F5344CB8AC3E}">
        <p14:creationId xmlns:p14="http://schemas.microsoft.com/office/powerpoint/2010/main" val="38677559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4294967295"/>
          </p:nvPr>
        </p:nvSpPr>
        <p:spPr>
          <a:xfrm>
            <a:off x="224589" y="1844842"/>
            <a:ext cx="11806990" cy="4162259"/>
          </a:xfrm>
        </p:spPr>
        <p:txBody>
          <a:bodyPr/>
          <a:lstStyle/>
          <a:p>
            <a:pPr marL="0" indent="0" algn="just">
              <a:buNone/>
            </a:pPr>
            <a:r>
              <a:rPr lang="pt-BR" dirty="0">
                <a:latin typeface="Arial" pitchFamily="34" charset="0"/>
                <a:cs typeface="Arial" pitchFamily="34" charset="0"/>
              </a:rPr>
              <a:t>O concurso objetivará avaliar:</a:t>
            </a:r>
          </a:p>
          <a:p>
            <a:pPr marL="0" indent="0" algn="just">
              <a:buNone/>
            </a:pPr>
            <a:r>
              <a:rPr lang="pt-BR" dirty="0">
                <a:latin typeface="Arial" pitchFamily="34" charset="0"/>
                <a:cs typeface="Arial" pitchFamily="34" charset="0"/>
              </a:rPr>
              <a:t>1) conhecimento e qualificação profissionais, mediante provas ou provas e títulos;</a:t>
            </a:r>
          </a:p>
          <a:p>
            <a:pPr marL="0" indent="0" algn="just">
              <a:buNone/>
            </a:pPr>
            <a:r>
              <a:rPr lang="pt-BR" dirty="0">
                <a:latin typeface="Arial" pitchFamily="34" charset="0"/>
                <a:cs typeface="Arial" pitchFamily="34" charset="0"/>
              </a:rPr>
              <a:t>2) condições de sanidade físico -mental; e</a:t>
            </a:r>
          </a:p>
          <a:p>
            <a:pPr marL="0" indent="0" algn="just">
              <a:buNone/>
            </a:pPr>
            <a:r>
              <a:rPr lang="pt-BR" dirty="0">
                <a:solidFill>
                  <a:srgbClr val="FF0000"/>
                </a:solidFill>
                <a:latin typeface="Arial" pitchFamily="34" charset="0"/>
                <a:cs typeface="Arial" pitchFamily="34" charset="0"/>
              </a:rPr>
              <a:t>3) </a:t>
            </a:r>
            <a:r>
              <a:rPr lang="pt-BR" strike="sngStrike" dirty="0">
                <a:solidFill>
                  <a:srgbClr val="FF0000"/>
                </a:solidFill>
                <a:latin typeface="Arial" pitchFamily="34" charset="0"/>
                <a:cs typeface="Arial" pitchFamily="34" charset="0"/>
              </a:rPr>
              <a:t>desempenho das atividades do cargo, inclusive condições psicológicas, mediante estágio experimental, ressalvado o disposto no § 11 deste artigo.</a:t>
            </a:r>
          </a:p>
        </p:txBody>
      </p:sp>
      <p:sp>
        <p:nvSpPr>
          <p:cNvPr id="3" name="Título 2"/>
          <p:cNvSpPr>
            <a:spLocks noGrp="1"/>
          </p:cNvSpPr>
          <p:nvPr>
            <p:ph type="title" idx="4294967295"/>
          </p:nvPr>
        </p:nvSpPr>
        <p:spPr>
          <a:xfrm>
            <a:off x="2288492" y="103061"/>
            <a:ext cx="7615016" cy="829094"/>
          </a:xfrm>
          <a:solidFill>
            <a:schemeClr val="accent1">
              <a:lumMod val="40000"/>
              <a:lumOff val="60000"/>
            </a:schemeClr>
          </a:solidFill>
        </p:spPr>
        <p:txBody>
          <a:bodyPr>
            <a:normAutofit fontScale="90000"/>
          </a:bodyPr>
          <a:lstStyle/>
          <a:p>
            <a:pPr algn="ctr"/>
            <a:r>
              <a:rPr lang="pt-BR" sz="2800" b="1" dirty="0">
                <a:latin typeface="Times New Roman" panose="02020603050405020304" pitchFamily="18" charset="0"/>
                <a:cs typeface="Times New Roman" panose="02020603050405020304" pitchFamily="18" charset="0"/>
              </a:rPr>
              <a:t>DECRETO-LEI 220/75 c/c DECRETO 2.479/79</a:t>
            </a:r>
            <a:br>
              <a:rPr lang="pt-BR" sz="2800" b="1" dirty="0">
                <a:latin typeface="Times New Roman" panose="02020603050405020304" pitchFamily="18" charset="0"/>
                <a:cs typeface="Times New Roman" panose="02020603050405020304" pitchFamily="18" charset="0"/>
              </a:rPr>
            </a:br>
            <a:r>
              <a:rPr lang="pt-BR" sz="2800" b="1" dirty="0">
                <a:latin typeface="Times New Roman" panose="02020603050405020304" pitchFamily="18" charset="0"/>
                <a:cs typeface="Times New Roman" panose="02020603050405020304" pitchFamily="18" charset="0"/>
              </a:rPr>
              <a:t>(Etapas do concurso e investidura)</a:t>
            </a:r>
          </a:p>
        </p:txBody>
      </p:sp>
    </p:spTree>
    <p:extLst>
      <p:ext uri="{BB962C8B-B14F-4D97-AF65-F5344CB8AC3E}">
        <p14:creationId xmlns:p14="http://schemas.microsoft.com/office/powerpoint/2010/main" val="29778664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ângulo 4"/>
          <p:cNvSpPr/>
          <p:nvPr/>
        </p:nvSpPr>
        <p:spPr>
          <a:xfrm>
            <a:off x="1809720" y="1428736"/>
            <a:ext cx="2500298" cy="3071834"/>
          </a:xfrm>
          <a:prstGeom prst="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pt-BR" sz="2800" dirty="0">
                <a:latin typeface="Arial" pitchFamily="34" charset="0"/>
                <a:cs typeface="Arial" pitchFamily="34" charset="0"/>
              </a:rPr>
              <a:t>PROVAS OU PROVAS E TÍTULOS </a:t>
            </a:r>
          </a:p>
        </p:txBody>
      </p:sp>
      <p:sp>
        <p:nvSpPr>
          <p:cNvPr id="6" name="Retângulo 5"/>
          <p:cNvSpPr/>
          <p:nvPr/>
        </p:nvSpPr>
        <p:spPr>
          <a:xfrm>
            <a:off x="4524364" y="1428736"/>
            <a:ext cx="2643206" cy="3071834"/>
          </a:xfrm>
          <a:prstGeom prst="rect">
            <a:avLst/>
          </a:prstGeom>
          <a:solidFill>
            <a:srgbClr val="FFC000"/>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pt-BR" sz="2800" dirty="0">
                <a:latin typeface="Arial" pitchFamily="34" charset="0"/>
                <a:cs typeface="Arial" pitchFamily="34" charset="0"/>
              </a:rPr>
              <a:t>EXAME DE SANIDADE FÍSICO-MENTAL</a:t>
            </a:r>
          </a:p>
        </p:txBody>
      </p:sp>
      <p:sp>
        <p:nvSpPr>
          <p:cNvPr id="7" name="Retângulo 6"/>
          <p:cNvSpPr/>
          <p:nvPr/>
        </p:nvSpPr>
        <p:spPr>
          <a:xfrm>
            <a:off x="7310446" y="1428736"/>
            <a:ext cx="3143272" cy="3071834"/>
          </a:xfrm>
          <a:prstGeom prst="rect">
            <a:avLst/>
          </a:prstGeom>
          <a:solidFill>
            <a:schemeClr val="accent6">
              <a:lumMod val="60000"/>
              <a:lumOff val="4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pt-BR" sz="2800" strike="sngStrike" dirty="0">
                <a:solidFill>
                  <a:srgbClr val="FF0000"/>
                </a:solidFill>
                <a:latin typeface="Arial" pitchFamily="34" charset="0"/>
                <a:cs typeface="Arial" pitchFamily="34" charset="0"/>
              </a:rPr>
              <a:t>ESTÁGIO EXPERIMENTAL</a:t>
            </a:r>
          </a:p>
        </p:txBody>
      </p:sp>
    </p:spTree>
    <p:extLst>
      <p:ext uri="{BB962C8B-B14F-4D97-AF65-F5344CB8AC3E}">
        <p14:creationId xmlns:p14="http://schemas.microsoft.com/office/powerpoint/2010/main" val="1768184327"/>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4294967295"/>
          </p:nvPr>
        </p:nvSpPr>
        <p:spPr>
          <a:xfrm>
            <a:off x="336883" y="1321406"/>
            <a:ext cx="11790947" cy="2799346"/>
          </a:xfrm>
        </p:spPr>
        <p:txBody>
          <a:bodyPr anchor="t">
            <a:noAutofit/>
          </a:bodyPr>
          <a:lstStyle/>
          <a:p>
            <a:pPr algn="just"/>
            <a:r>
              <a:rPr lang="pt-BR" sz="2000" b="1" dirty="0">
                <a:latin typeface="Arial" panose="020B0604020202020204" pitchFamily="34" charset="0"/>
                <a:cs typeface="Arial" pitchFamily="34" charset="0"/>
              </a:rPr>
              <a:t>Art.2, § 3º - A designação prevista no parágrafo anterior observará a ordem de classificação nas provas e o limite das vagas a serem preenchidas, percebendo o estagiário retribuição correspondente a 80% (oitenta por cento) do vencimento do cargo, assegurada a diferença, se nomeado afinal. </a:t>
            </a:r>
          </a:p>
          <a:p>
            <a:pPr algn="just"/>
            <a:r>
              <a:rPr lang="pt-BR" sz="2000" b="1" dirty="0">
                <a:latin typeface="Arial" panose="020B0604020202020204" pitchFamily="34" charset="0"/>
                <a:cs typeface="Arial" pitchFamily="34" charset="0"/>
              </a:rPr>
              <a:t>§ 4º - O prazo de validade das provas será fixado nas instruções reguladoras do concurso, aprovadas pelo Órgão Central do Sistema de Pessoal Civil do Estado e poderá ser prorrogado, uma vez, por período não excedente a 12 (doze) meses.</a:t>
            </a:r>
          </a:p>
          <a:p>
            <a:pPr algn="just"/>
            <a:endParaRPr lang="pt-BR" sz="2000" b="1" dirty="0">
              <a:latin typeface="Arial" panose="020B0604020202020204" pitchFamily="34" charset="0"/>
              <a:cs typeface="Arial" pitchFamily="34" charset="0"/>
            </a:endParaRPr>
          </a:p>
        </p:txBody>
      </p:sp>
      <p:sp>
        <p:nvSpPr>
          <p:cNvPr id="3" name="Título 2"/>
          <p:cNvSpPr>
            <a:spLocks noGrp="1"/>
          </p:cNvSpPr>
          <p:nvPr>
            <p:ph type="title" idx="4294967295"/>
          </p:nvPr>
        </p:nvSpPr>
        <p:spPr>
          <a:xfrm>
            <a:off x="3465313" y="135146"/>
            <a:ext cx="5309494" cy="788132"/>
          </a:xfrm>
          <a:solidFill>
            <a:schemeClr val="accent1">
              <a:lumMod val="40000"/>
              <a:lumOff val="60000"/>
            </a:schemeClr>
          </a:solidFill>
        </p:spPr>
        <p:txBody>
          <a:bodyPr>
            <a:normAutofit/>
          </a:bodyPr>
          <a:lstStyle/>
          <a:p>
            <a:pPr algn="ctr"/>
            <a:r>
              <a:rPr lang="pt-BR" sz="2500" dirty="0">
                <a:latin typeface="Arial" panose="020B0604020202020204" pitchFamily="34" charset="0"/>
                <a:cs typeface="Arial" panose="020B0604020202020204" pitchFamily="34" charset="0"/>
              </a:rPr>
              <a:t>DECRETO-LEI 220/75</a:t>
            </a:r>
            <a:br>
              <a:rPr lang="pt-BR" sz="2500" dirty="0">
                <a:latin typeface="Arial" panose="020B0604020202020204" pitchFamily="34" charset="0"/>
                <a:cs typeface="Arial" panose="020B0604020202020204" pitchFamily="34" charset="0"/>
              </a:rPr>
            </a:br>
            <a:r>
              <a:rPr lang="pt-BR" sz="2500" dirty="0">
                <a:latin typeface="Arial" panose="020B0604020202020204" pitchFamily="34" charset="0"/>
                <a:cs typeface="Arial" panose="020B0604020202020204" pitchFamily="34" charset="0"/>
              </a:rPr>
              <a:t> (Etapas do concurso e investidura)</a:t>
            </a:r>
          </a:p>
        </p:txBody>
      </p:sp>
      <p:sp>
        <p:nvSpPr>
          <p:cNvPr id="2" name="Retângulo 1"/>
          <p:cNvSpPr/>
          <p:nvPr/>
        </p:nvSpPr>
        <p:spPr>
          <a:xfrm>
            <a:off x="336883" y="5245768"/>
            <a:ext cx="11566357" cy="830997"/>
          </a:xfrm>
          <a:prstGeom prst="rect">
            <a:avLst/>
          </a:prstGeom>
          <a:solidFill>
            <a:schemeClr val="accent1">
              <a:lumMod val="40000"/>
              <a:lumOff val="60000"/>
            </a:schemeClr>
          </a:solidFill>
        </p:spPr>
        <p:txBody>
          <a:bodyPr wrap="square">
            <a:spAutoFit/>
          </a:bodyPr>
          <a:lstStyle/>
          <a:p>
            <a:pPr algn="just"/>
            <a:r>
              <a:rPr lang="pt-BR" sz="2400" dirty="0">
                <a:solidFill>
                  <a:srgbClr val="000000"/>
                </a:solidFill>
                <a:latin typeface="Arial" panose="020B0604020202020204" pitchFamily="34" charset="0"/>
                <a:cs typeface="Arial" panose="020B0604020202020204" pitchFamily="34" charset="0"/>
              </a:rPr>
              <a:t>Art. 37, III da CF/88 - o prazo de validade do concurso público será de até dois anos, prorrogável uma vez, por igual período;</a:t>
            </a:r>
            <a:endParaRPr lang="pt-BR" sz="2400" dirty="0">
              <a:latin typeface="Arial" panose="020B0604020202020204" pitchFamily="34" charset="0"/>
              <a:cs typeface="Arial" panose="020B0604020202020204" pitchFamily="34" charset="0"/>
            </a:endParaRPr>
          </a:p>
        </p:txBody>
      </p:sp>
      <p:sp>
        <p:nvSpPr>
          <p:cNvPr id="5" name="Retângulo 4">
            <a:extLst>
              <a:ext uri="{FF2B5EF4-FFF2-40B4-BE49-F238E27FC236}">
                <a16:creationId xmlns:a16="http://schemas.microsoft.com/office/drawing/2014/main" id="{78E3E31E-FE69-4B63-BE4D-B274DB01BB54}"/>
              </a:ext>
            </a:extLst>
          </p:cNvPr>
          <p:cNvSpPr/>
          <p:nvPr/>
        </p:nvSpPr>
        <p:spPr>
          <a:xfrm>
            <a:off x="2574524" y="3612920"/>
            <a:ext cx="6809173" cy="1015663"/>
          </a:xfrm>
          <a:prstGeom prst="rect">
            <a:avLst/>
          </a:prstGeom>
        </p:spPr>
        <p:txBody>
          <a:bodyPr wrap="square">
            <a:spAutoFit/>
          </a:bodyPr>
          <a:lstStyle/>
          <a:p>
            <a:pPr algn="ctr"/>
            <a:r>
              <a:rPr lang="pt-BR" sz="6000" b="1" dirty="0">
                <a:solidFill>
                  <a:schemeClr val="accent2"/>
                </a:solidFill>
                <a:latin typeface="Arial" pitchFamily="34" charset="0"/>
                <a:cs typeface="Arial" pitchFamily="34" charset="0"/>
              </a:rPr>
              <a:t>C U I D A D O ! ! !</a:t>
            </a:r>
          </a:p>
        </p:txBody>
      </p:sp>
    </p:spTree>
    <p:extLst>
      <p:ext uri="{BB962C8B-B14F-4D97-AF65-F5344CB8AC3E}">
        <p14:creationId xmlns:p14="http://schemas.microsoft.com/office/powerpoint/2010/main" val="14375098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4294967295"/>
          </p:nvPr>
        </p:nvSpPr>
        <p:spPr>
          <a:xfrm>
            <a:off x="224587" y="2109538"/>
            <a:ext cx="11790947" cy="2799346"/>
          </a:xfrm>
        </p:spPr>
        <p:txBody>
          <a:bodyPr anchor="t">
            <a:noAutofit/>
          </a:bodyPr>
          <a:lstStyle/>
          <a:p>
            <a:pPr marL="0" indent="0" algn="just">
              <a:buNone/>
            </a:pPr>
            <a:r>
              <a:rPr lang="pt-BR" sz="2000" b="1" dirty="0">
                <a:latin typeface="Arial" panose="020B0604020202020204" pitchFamily="34" charset="0"/>
                <a:cs typeface="Arial" pitchFamily="34" charset="0"/>
              </a:rPr>
              <a:t>Art. 10 </a:t>
            </a:r>
            <a:r>
              <a:rPr lang="pt-BR" sz="2000" dirty="0">
                <a:latin typeface="Arial" panose="020B0604020202020204" pitchFamily="34" charset="0"/>
                <a:cs typeface="Arial" pitchFamily="34" charset="0"/>
              </a:rPr>
              <a:t>– A designação prevista no artigo anterior observará a ordem de classificação nas provas e o limite de vagas a serem preenchidas, percebendo o estagiário retribuição correspondente a 80% (oitenta por cento) do vencimento do cargo, assegurada a diferença se nomeado afinal.</a:t>
            </a:r>
          </a:p>
          <a:p>
            <a:pPr marL="0" indent="0" algn="just">
              <a:buNone/>
            </a:pPr>
            <a:r>
              <a:rPr lang="pt-BR" sz="2000" b="1" dirty="0">
                <a:latin typeface="Arial" panose="020B0604020202020204" pitchFamily="34" charset="0"/>
                <a:cs typeface="Arial" pitchFamily="34" charset="0"/>
              </a:rPr>
              <a:t> § 1º </a:t>
            </a:r>
            <a:r>
              <a:rPr lang="pt-BR" sz="2000" dirty="0">
                <a:latin typeface="Arial" panose="020B0604020202020204" pitchFamily="34" charset="0"/>
                <a:cs typeface="Arial" pitchFamily="34" charset="0"/>
              </a:rPr>
              <a:t>- O candidato que, ao ser designado para estágio experimental, for ocupante, em caráter efetivo, de cargo ou emprego em órgão da Administração Estadual Direta ou Autárquica, ficará dele afastado com a perda do vencimento ou salário, das vantagens e do auxílio-moradia, ressalvado o adicional por tempo de serviço.</a:t>
            </a:r>
          </a:p>
        </p:txBody>
      </p:sp>
      <p:sp>
        <p:nvSpPr>
          <p:cNvPr id="3" name="Título 2"/>
          <p:cNvSpPr>
            <a:spLocks noGrp="1"/>
          </p:cNvSpPr>
          <p:nvPr>
            <p:ph type="title" idx="4294967295"/>
          </p:nvPr>
        </p:nvSpPr>
        <p:spPr>
          <a:xfrm>
            <a:off x="3339160" y="215045"/>
            <a:ext cx="5513680" cy="779254"/>
          </a:xfrm>
          <a:solidFill>
            <a:schemeClr val="accent1">
              <a:lumMod val="40000"/>
              <a:lumOff val="60000"/>
            </a:schemeClr>
          </a:solidFill>
        </p:spPr>
        <p:txBody>
          <a:bodyPr>
            <a:noAutofit/>
          </a:bodyPr>
          <a:lstStyle/>
          <a:p>
            <a:pPr algn="ctr"/>
            <a:r>
              <a:rPr lang="pt-BR" sz="2500" dirty="0">
                <a:latin typeface="Arial" panose="020B0604020202020204" pitchFamily="34" charset="0"/>
                <a:cs typeface="Arial" panose="020B0604020202020204" pitchFamily="34" charset="0"/>
              </a:rPr>
              <a:t>DECRETO 2.479/79</a:t>
            </a:r>
            <a:br>
              <a:rPr lang="pt-BR" sz="2500" dirty="0">
                <a:latin typeface="Arial" panose="020B0604020202020204" pitchFamily="34" charset="0"/>
                <a:cs typeface="Arial" panose="020B0604020202020204" pitchFamily="34" charset="0"/>
              </a:rPr>
            </a:br>
            <a:r>
              <a:rPr lang="pt-BR" sz="2500" dirty="0">
                <a:latin typeface="Arial" panose="020B0604020202020204" pitchFamily="34" charset="0"/>
                <a:cs typeface="Arial" panose="020B0604020202020204" pitchFamily="34" charset="0"/>
              </a:rPr>
              <a:t> (Etapas do concurso e investidura)</a:t>
            </a:r>
          </a:p>
        </p:txBody>
      </p:sp>
      <p:sp>
        <p:nvSpPr>
          <p:cNvPr id="2" name="Retângulo 1"/>
          <p:cNvSpPr/>
          <p:nvPr/>
        </p:nvSpPr>
        <p:spPr>
          <a:xfrm>
            <a:off x="3785672" y="4908884"/>
            <a:ext cx="4334905" cy="369332"/>
          </a:xfrm>
          <a:prstGeom prst="rect">
            <a:avLst/>
          </a:prstGeom>
          <a:solidFill>
            <a:srgbClr val="FF3300"/>
          </a:solidFill>
        </p:spPr>
        <p:txBody>
          <a:bodyPr wrap="none">
            <a:spAutoFit/>
          </a:bodyPr>
          <a:lstStyle/>
          <a:p>
            <a:pPr indent="253365" algn="just">
              <a:spcAft>
                <a:spcPts val="0"/>
              </a:spcAft>
            </a:pPr>
            <a:r>
              <a:rPr lang="pt-BR" b="1" dirty="0">
                <a:latin typeface="Times New Roman" panose="02020603050405020304" pitchFamily="18" charset="0"/>
                <a:ea typeface="Times New Roman" panose="02020603050405020304" pitchFamily="18" charset="0"/>
              </a:rPr>
              <a:t>Revogado pela lei complementar 140/11</a:t>
            </a:r>
            <a:endParaRPr lang="pt-BR"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0229879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ângulo 4"/>
          <p:cNvSpPr/>
          <p:nvPr/>
        </p:nvSpPr>
        <p:spPr>
          <a:xfrm>
            <a:off x="98371" y="3947350"/>
            <a:ext cx="914400" cy="1097280"/>
          </a:xfrm>
          <a:prstGeom prst="rect">
            <a:avLst/>
          </a:prstGeom>
          <a:solidFill>
            <a:schemeClr val="accent1">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pt-BR" sz="1200" dirty="0">
                <a:latin typeface="Arial" panose="020B0604020202020204" pitchFamily="34" charset="0"/>
                <a:cs typeface="Arial" panose="020B0604020202020204" pitchFamily="34" charset="0"/>
              </a:rPr>
              <a:t>PROVAS OU PROVAS E TITULOS</a:t>
            </a:r>
          </a:p>
        </p:txBody>
      </p:sp>
      <p:sp>
        <p:nvSpPr>
          <p:cNvPr id="6" name="Retângulo 5"/>
          <p:cNvSpPr/>
          <p:nvPr/>
        </p:nvSpPr>
        <p:spPr>
          <a:xfrm>
            <a:off x="1117299" y="3945631"/>
            <a:ext cx="971684" cy="1097280"/>
          </a:xfrm>
          <a:prstGeom prst="rect">
            <a:avLst/>
          </a:prstGeom>
          <a:solidFill>
            <a:srgbClr val="FFC000"/>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pt-BR" sz="1200" dirty="0">
                <a:latin typeface="Arial" panose="020B0604020202020204" pitchFamily="34" charset="0"/>
                <a:cs typeface="Arial" panose="020B0604020202020204" pitchFamily="34" charset="0"/>
              </a:rPr>
              <a:t>EXAME DE SANIDADE FÍSICO-MENTAL</a:t>
            </a:r>
          </a:p>
        </p:txBody>
      </p:sp>
      <p:sp>
        <p:nvSpPr>
          <p:cNvPr id="7" name="Retângulo 6"/>
          <p:cNvSpPr/>
          <p:nvPr/>
        </p:nvSpPr>
        <p:spPr>
          <a:xfrm>
            <a:off x="2133261" y="3945631"/>
            <a:ext cx="1374941" cy="1097280"/>
          </a:xfrm>
          <a:prstGeom prst="rect">
            <a:avLst/>
          </a:prstGeom>
          <a:solidFill>
            <a:schemeClr val="accent1">
              <a:lumMod val="5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pt-BR" sz="1200" u="sng" dirty="0">
                <a:solidFill>
                  <a:schemeClr val="bg1"/>
                </a:solidFill>
                <a:latin typeface="Arial" panose="020B0604020202020204" pitchFamily="34" charset="0"/>
                <a:cs typeface="Arial" panose="020B0604020202020204" pitchFamily="34" charset="0"/>
              </a:rPr>
              <a:t>ESTÁGIO EXPERIMENTAL</a:t>
            </a:r>
          </a:p>
        </p:txBody>
      </p:sp>
      <p:sp>
        <p:nvSpPr>
          <p:cNvPr id="10" name="Forma livre 9"/>
          <p:cNvSpPr/>
          <p:nvPr/>
        </p:nvSpPr>
        <p:spPr>
          <a:xfrm rot="19078446">
            <a:off x="3468711" y="3778730"/>
            <a:ext cx="888244" cy="439474"/>
          </a:xfrm>
          <a:custGeom>
            <a:avLst/>
            <a:gdLst>
              <a:gd name="connsiteX0" fmla="*/ 0 w 978408"/>
              <a:gd name="connsiteY0" fmla="*/ 121158 h 484632"/>
              <a:gd name="connsiteX1" fmla="*/ 736092 w 978408"/>
              <a:gd name="connsiteY1" fmla="*/ 121158 h 484632"/>
              <a:gd name="connsiteX2" fmla="*/ 736092 w 978408"/>
              <a:gd name="connsiteY2" fmla="*/ 0 h 484632"/>
              <a:gd name="connsiteX3" fmla="*/ 978408 w 978408"/>
              <a:gd name="connsiteY3" fmla="*/ 242316 h 484632"/>
              <a:gd name="connsiteX4" fmla="*/ 736092 w 978408"/>
              <a:gd name="connsiteY4" fmla="*/ 484632 h 484632"/>
              <a:gd name="connsiteX5" fmla="*/ 736092 w 978408"/>
              <a:gd name="connsiteY5" fmla="*/ 363474 h 484632"/>
              <a:gd name="connsiteX6" fmla="*/ 0 w 978408"/>
              <a:gd name="connsiteY6" fmla="*/ 363474 h 484632"/>
              <a:gd name="connsiteX7" fmla="*/ 0 w 978408"/>
              <a:gd name="connsiteY7" fmla="*/ 121158 h 484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8408" h="484632">
                <a:moveTo>
                  <a:pt x="0" y="121158"/>
                </a:moveTo>
                <a:lnTo>
                  <a:pt x="736092" y="121158"/>
                </a:lnTo>
                <a:lnTo>
                  <a:pt x="736092" y="0"/>
                </a:lnTo>
                <a:lnTo>
                  <a:pt x="978408" y="242316"/>
                </a:lnTo>
                <a:lnTo>
                  <a:pt x="736092" y="484632"/>
                </a:lnTo>
                <a:lnTo>
                  <a:pt x="736092" y="363474"/>
                </a:lnTo>
                <a:lnTo>
                  <a:pt x="0" y="363474"/>
                </a:lnTo>
                <a:lnTo>
                  <a:pt x="0" y="121158"/>
                </a:lnTo>
                <a:close/>
              </a:path>
            </a:pathLst>
          </a:custGeom>
          <a:solidFill>
            <a:schemeClr val="accent6">
              <a:lumMod val="5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pt-BR" sz="1200" dirty="0">
                <a:solidFill>
                  <a:schemeClr val="bg1"/>
                </a:solidFill>
                <a:latin typeface="Arial" panose="020B0604020202020204" pitchFamily="34" charset="0"/>
                <a:cs typeface="Arial" panose="020B0604020202020204" pitchFamily="34" charset="0"/>
              </a:rPr>
              <a:t>habilitado</a:t>
            </a:r>
          </a:p>
        </p:txBody>
      </p:sp>
      <p:sp>
        <p:nvSpPr>
          <p:cNvPr id="12" name="Seta para a direita 11"/>
          <p:cNvSpPr/>
          <p:nvPr/>
        </p:nvSpPr>
        <p:spPr>
          <a:xfrm rot="2551275">
            <a:off x="3494890" y="4776298"/>
            <a:ext cx="998814" cy="467608"/>
          </a:xfrm>
          <a:prstGeom prst="rightArrow">
            <a:avLst/>
          </a:prstGeom>
          <a:solidFill>
            <a:srgbClr val="FF0000"/>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pt-BR" sz="1200" dirty="0">
                <a:latin typeface="Arial" panose="020B0604020202020204" pitchFamily="34" charset="0"/>
                <a:cs typeface="Arial" panose="020B0604020202020204" pitchFamily="34" charset="0"/>
              </a:rPr>
              <a:t>inabilitado</a:t>
            </a:r>
          </a:p>
        </p:txBody>
      </p:sp>
      <p:sp>
        <p:nvSpPr>
          <p:cNvPr id="14" name="Retângulo 13"/>
          <p:cNvSpPr/>
          <p:nvPr/>
        </p:nvSpPr>
        <p:spPr>
          <a:xfrm>
            <a:off x="4302498" y="2969669"/>
            <a:ext cx="1507750" cy="1097280"/>
          </a:xfrm>
          <a:prstGeom prst="rect">
            <a:avLst/>
          </a:prstGeom>
          <a:solidFill>
            <a:schemeClr val="accent6">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pt-BR" sz="1200" dirty="0">
                <a:latin typeface="Arial" panose="020B0604020202020204" pitchFamily="34" charset="0"/>
                <a:cs typeface="Arial" panose="020B0604020202020204" pitchFamily="34" charset="0"/>
              </a:rPr>
              <a:t>HOMOLOGAÇÃO</a:t>
            </a:r>
          </a:p>
          <a:p>
            <a:pPr algn="ctr"/>
            <a:r>
              <a:rPr lang="pt-BR" sz="1200" dirty="0">
                <a:latin typeface="Arial" panose="020B0604020202020204" pitchFamily="34" charset="0"/>
                <a:cs typeface="Arial" panose="020B0604020202020204" pitchFamily="34" charset="0"/>
              </a:rPr>
              <a:t>(NÃO TEM PRAZO)</a:t>
            </a:r>
          </a:p>
        </p:txBody>
      </p:sp>
      <p:sp>
        <p:nvSpPr>
          <p:cNvPr id="15" name="Retângulo 14"/>
          <p:cNvSpPr/>
          <p:nvPr/>
        </p:nvSpPr>
        <p:spPr>
          <a:xfrm>
            <a:off x="4447159" y="5054155"/>
            <a:ext cx="1005899" cy="1097280"/>
          </a:xfrm>
          <a:prstGeom prst="rect">
            <a:avLst/>
          </a:prstGeom>
          <a:solidFill>
            <a:srgbClr val="FF3300"/>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pt-BR" sz="1200" dirty="0">
                <a:latin typeface="Arial" panose="020B0604020202020204" pitchFamily="34" charset="0"/>
                <a:cs typeface="Arial" panose="020B0604020202020204" pitchFamily="34" charset="0"/>
              </a:rPr>
              <a:t>DISPENSA</a:t>
            </a:r>
          </a:p>
        </p:txBody>
      </p:sp>
      <p:sp>
        <p:nvSpPr>
          <p:cNvPr id="16" name="Retângulo 15"/>
          <p:cNvSpPr/>
          <p:nvPr/>
        </p:nvSpPr>
        <p:spPr>
          <a:xfrm>
            <a:off x="6005437" y="2967983"/>
            <a:ext cx="1094293" cy="1097280"/>
          </a:xfrm>
          <a:prstGeom prst="rect">
            <a:avLst/>
          </a:prstGeom>
          <a:solidFill>
            <a:schemeClr val="accent6">
              <a:lumMod val="60000"/>
              <a:lumOff val="4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pt-BR" sz="1200" dirty="0">
                <a:latin typeface="Arial" panose="020B0604020202020204" pitchFamily="34" charset="0"/>
                <a:cs typeface="Arial" panose="020B0604020202020204" pitchFamily="34" charset="0"/>
              </a:rPr>
              <a:t>NOMEAÇÃO</a:t>
            </a:r>
          </a:p>
        </p:txBody>
      </p:sp>
      <p:sp>
        <p:nvSpPr>
          <p:cNvPr id="17" name="Retângulo 16"/>
          <p:cNvSpPr/>
          <p:nvPr/>
        </p:nvSpPr>
        <p:spPr>
          <a:xfrm>
            <a:off x="7245123" y="2967983"/>
            <a:ext cx="1105891" cy="1097280"/>
          </a:xfrm>
          <a:prstGeom prst="rect">
            <a:avLst/>
          </a:prstGeom>
          <a:solidFill>
            <a:schemeClr val="accent6">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pt-BR" sz="1200" dirty="0">
                <a:latin typeface="Arial" panose="020B0604020202020204" pitchFamily="34" charset="0"/>
                <a:cs typeface="Arial" panose="020B0604020202020204" pitchFamily="34" charset="0"/>
              </a:rPr>
              <a:t>POSSE E EXERCÍCIO</a:t>
            </a:r>
          </a:p>
        </p:txBody>
      </p:sp>
      <p:sp>
        <p:nvSpPr>
          <p:cNvPr id="19" name="Seta para a direita 18"/>
          <p:cNvSpPr/>
          <p:nvPr/>
        </p:nvSpPr>
        <p:spPr>
          <a:xfrm rot="2392106">
            <a:off x="9852229" y="3757885"/>
            <a:ext cx="1039288" cy="481164"/>
          </a:xfrm>
          <a:prstGeom prst="rightArrow">
            <a:avLst/>
          </a:prstGeom>
          <a:solidFill>
            <a:srgbClr val="FF0000"/>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pt-BR" sz="1200" dirty="0">
                <a:latin typeface="Arial" panose="020B0604020202020204" pitchFamily="34" charset="0"/>
                <a:cs typeface="Arial" panose="020B0604020202020204" pitchFamily="34" charset="0"/>
              </a:rPr>
              <a:t>inabilitado</a:t>
            </a:r>
          </a:p>
        </p:txBody>
      </p:sp>
      <p:sp>
        <p:nvSpPr>
          <p:cNvPr id="20" name="Retângulo 19"/>
          <p:cNvSpPr/>
          <p:nvPr/>
        </p:nvSpPr>
        <p:spPr>
          <a:xfrm>
            <a:off x="8557867" y="2967983"/>
            <a:ext cx="1324347" cy="1097280"/>
          </a:xfrm>
          <a:prstGeom prst="rect">
            <a:avLst/>
          </a:prstGeom>
          <a:solidFill>
            <a:schemeClr val="accent6">
              <a:lumMod val="60000"/>
              <a:lumOff val="4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pt-BR" sz="1200" dirty="0">
                <a:latin typeface="Arial" panose="020B0604020202020204" pitchFamily="34" charset="0"/>
                <a:cs typeface="Arial" panose="020B0604020202020204" pitchFamily="34" charset="0"/>
              </a:rPr>
              <a:t>ESTÁGIO PROBATÓRIO</a:t>
            </a:r>
          </a:p>
          <a:p>
            <a:pPr algn="ctr"/>
            <a:r>
              <a:rPr lang="pt-BR" sz="1200" dirty="0">
                <a:latin typeface="Arial" panose="020B0604020202020204" pitchFamily="34" charset="0"/>
                <a:cs typeface="Arial" panose="020B0604020202020204" pitchFamily="34" charset="0"/>
              </a:rPr>
              <a:t>(36 MESES)</a:t>
            </a:r>
          </a:p>
        </p:txBody>
      </p:sp>
      <p:sp>
        <p:nvSpPr>
          <p:cNvPr id="21" name="Forma livre 20"/>
          <p:cNvSpPr/>
          <p:nvPr/>
        </p:nvSpPr>
        <p:spPr>
          <a:xfrm rot="19361709">
            <a:off x="9914707" y="2799174"/>
            <a:ext cx="865389" cy="439474"/>
          </a:xfrm>
          <a:custGeom>
            <a:avLst/>
            <a:gdLst>
              <a:gd name="connsiteX0" fmla="*/ 0 w 978408"/>
              <a:gd name="connsiteY0" fmla="*/ 121158 h 484632"/>
              <a:gd name="connsiteX1" fmla="*/ 736092 w 978408"/>
              <a:gd name="connsiteY1" fmla="*/ 121158 h 484632"/>
              <a:gd name="connsiteX2" fmla="*/ 736092 w 978408"/>
              <a:gd name="connsiteY2" fmla="*/ 0 h 484632"/>
              <a:gd name="connsiteX3" fmla="*/ 978408 w 978408"/>
              <a:gd name="connsiteY3" fmla="*/ 242316 h 484632"/>
              <a:gd name="connsiteX4" fmla="*/ 736092 w 978408"/>
              <a:gd name="connsiteY4" fmla="*/ 484632 h 484632"/>
              <a:gd name="connsiteX5" fmla="*/ 736092 w 978408"/>
              <a:gd name="connsiteY5" fmla="*/ 363474 h 484632"/>
              <a:gd name="connsiteX6" fmla="*/ 0 w 978408"/>
              <a:gd name="connsiteY6" fmla="*/ 363474 h 484632"/>
              <a:gd name="connsiteX7" fmla="*/ 0 w 978408"/>
              <a:gd name="connsiteY7" fmla="*/ 121158 h 484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8408" h="484632">
                <a:moveTo>
                  <a:pt x="0" y="121158"/>
                </a:moveTo>
                <a:lnTo>
                  <a:pt x="736092" y="121158"/>
                </a:lnTo>
                <a:lnTo>
                  <a:pt x="736092" y="0"/>
                </a:lnTo>
                <a:lnTo>
                  <a:pt x="978408" y="242316"/>
                </a:lnTo>
                <a:lnTo>
                  <a:pt x="736092" y="484632"/>
                </a:lnTo>
                <a:lnTo>
                  <a:pt x="736092" y="363474"/>
                </a:lnTo>
                <a:lnTo>
                  <a:pt x="0" y="363474"/>
                </a:lnTo>
                <a:lnTo>
                  <a:pt x="0" y="121158"/>
                </a:lnTo>
                <a:close/>
              </a:path>
            </a:pathLst>
          </a:custGeom>
          <a:solidFill>
            <a:schemeClr val="accent6">
              <a:lumMod val="5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pt-BR" sz="1200" dirty="0">
                <a:solidFill>
                  <a:schemeClr val="bg1"/>
                </a:solidFill>
                <a:latin typeface="Arial" panose="020B0604020202020204" pitchFamily="34" charset="0"/>
                <a:cs typeface="Arial" panose="020B0604020202020204" pitchFamily="34" charset="0"/>
              </a:rPr>
              <a:t>habilitado</a:t>
            </a:r>
          </a:p>
        </p:txBody>
      </p:sp>
      <p:sp>
        <p:nvSpPr>
          <p:cNvPr id="22" name="Retângulo 21"/>
          <p:cNvSpPr/>
          <p:nvPr/>
        </p:nvSpPr>
        <p:spPr>
          <a:xfrm>
            <a:off x="10779024" y="2214428"/>
            <a:ext cx="1380602" cy="1097280"/>
          </a:xfrm>
          <a:prstGeom prst="rect">
            <a:avLst/>
          </a:prstGeom>
          <a:solidFill>
            <a:schemeClr val="accent6">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pt-BR" sz="1200" dirty="0">
                <a:latin typeface="Arial" panose="020B0604020202020204" pitchFamily="34" charset="0"/>
                <a:cs typeface="Arial" panose="020B0604020202020204" pitchFamily="34" charset="0"/>
              </a:rPr>
              <a:t>ESTABILIDADE</a:t>
            </a:r>
          </a:p>
          <a:p>
            <a:pPr algn="ctr"/>
            <a:r>
              <a:rPr lang="pt-BR" sz="1200" dirty="0">
                <a:latin typeface="Arial" panose="020B0604020202020204" pitchFamily="34" charset="0"/>
                <a:cs typeface="Arial" panose="020B0604020202020204" pitchFamily="34" charset="0"/>
              </a:rPr>
              <a:t>(APÓS 3 ANOS)</a:t>
            </a:r>
          </a:p>
        </p:txBody>
      </p:sp>
      <p:sp>
        <p:nvSpPr>
          <p:cNvPr id="23" name="Retângulo 22"/>
          <p:cNvSpPr/>
          <p:nvPr/>
        </p:nvSpPr>
        <p:spPr>
          <a:xfrm>
            <a:off x="10811398" y="3860368"/>
            <a:ext cx="1348228" cy="1097280"/>
          </a:xfrm>
          <a:prstGeom prst="rect">
            <a:avLst/>
          </a:prstGeom>
          <a:solidFill>
            <a:srgbClr val="FF0000"/>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pt-BR" sz="1200" dirty="0">
                <a:latin typeface="Arial" panose="020B0604020202020204" pitchFamily="34" charset="0"/>
                <a:cs typeface="Arial" panose="020B0604020202020204" pitchFamily="34" charset="0"/>
              </a:rPr>
              <a:t>EXONERAÇÃO</a:t>
            </a:r>
          </a:p>
        </p:txBody>
      </p:sp>
      <p:sp>
        <p:nvSpPr>
          <p:cNvPr id="24" name="Seta em curva para baixo 23"/>
          <p:cNvSpPr/>
          <p:nvPr/>
        </p:nvSpPr>
        <p:spPr>
          <a:xfrm>
            <a:off x="960199" y="3481825"/>
            <a:ext cx="642942" cy="34290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200">
              <a:solidFill>
                <a:schemeClr val="tx1"/>
              </a:solidFill>
              <a:latin typeface="Arial" panose="020B0604020202020204" pitchFamily="34" charset="0"/>
              <a:cs typeface="Arial" panose="020B0604020202020204" pitchFamily="34" charset="0"/>
            </a:endParaRPr>
          </a:p>
        </p:txBody>
      </p:sp>
      <p:sp>
        <p:nvSpPr>
          <p:cNvPr id="25" name="Seta em curva para baixo 24"/>
          <p:cNvSpPr/>
          <p:nvPr/>
        </p:nvSpPr>
        <p:spPr>
          <a:xfrm>
            <a:off x="5667372" y="2590283"/>
            <a:ext cx="642942" cy="34290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200" dirty="0">
              <a:solidFill>
                <a:schemeClr val="tx1"/>
              </a:solidFill>
              <a:latin typeface="Arial" panose="020B0604020202020204" pitchFamily="34" charset="0"/>
              <a:cs typeface="Arial" panose="020B0604020202020204" pitchFamily="34" charset="0"/>
            </a:endParaRPr>
          </a:p>
        </p:txBody>
      </p:sp>
      <p:sp>
        <p:nvSpPr>
          <p:cNvPr id="26" name="Seta em curva para cima 25"/>
          <p:cNvSpPr/>
          <p:nvPr/>
        </p:nvSpPr>
        <p:spPr>
          <a:xfrm>
            <a:off x="1947528" y="5174167"/>
            <a:ext cx="785818" cy="428628"/>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200">
              <a:solidFill>
                <a:schemeClr val="tx1"/>
              </a:solidFill>
              <a:latin typeface="Arial" panose="020B0604020202020204" pitchFamily="34" charset="0"/>
              <a:cs typeface="Arial" panose="020B0604020202020204" pitchFamily="34" charset="0"/>
            </a:endParaRPr>
          </a:p>
        </p:txBody>
      </p:sp>
      <p:sp>
        <p:nvSpPr>
          <p:cNvPr id="27" name="Seta em curva para cima 26"/>
          <p:cNvSpPr/>
          <p:nvPr/>
        </p:nvSpPr>
        <p:spPr>
          <a:xfrm>
            <a:off x="6596066" y="4304795"/>
            <a:ext cx="785818" cy="428628"/>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200">
              <a:solidFill>
                <a:schemeClr val="tx1"/>
              </a:solidFill>
              <a:latin typeface="Arial" panose="020B0604020202020204" pitchFamily="34" charset="0"/>
              <a:cs typeface="Arial" panose="020B0604020202020204" pitchFamily="34" charset="0"/>
            </a:endParaRPr>
          </a:p>
        </p:txBody>
      </p:sp>
      <p:sp>
        <p:nvSpPr>
          <p:cNvPr id="28" name="Seta em curva para baixo 27"/>
          <p:cNvSpPr/>
          <p:nvPr/>
        </p:nvSpPr>
        <p:spPr>
          <a:xfrm>
            <a:off x="8163421" y="2581890"/>
            <a:ext cx="642942" cy="34290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200">
              <a:solidFill>
                <a:schemeClr val="tx1"/>
              </a:solidFill>
              <a:latin typeface="Arial" panose="020B0604020202020204" pitchFamily="34" charset="0"/>
              <a:cs typeface="Arial" panose="020B0604020202020204" pitchFamily="34" charset="0"/>
            </a:endParaRPr>
          </a:p>
        </p:txBody>
      </p:sp>
      <p:sp>
        <p:nvSpPr>
          <p:cNvPr id="29" name="CaixaDeTexto 28"/>
          <p:cNvSpPr txBox="1"/>
          <p:nvPr/>
        </p:nvSpPr>
        <p:spPr>
          <a:xfrm>
            <a:off x="5595936" y="2075929"/>
            <a:ext cx="756938" cy="276999"/>
          </a:xfrm>
          <a:prstGeom prst="rect">
            <a:avLst/>
          </a:prstGeom>
          <a:noFill/>
        </p:spPr>
        <p:txBody>
          <a:bodyPr wrap="none" rtlCol="0">
            <a:spAutoFit/>
          </a:bodyPr>
          <a:lstStyle/>
          <a:p>
            <a:r>
              <a:rPr lang="pt-BR" sz="1200" dirty="0">
                <a:latin typeface="Arial" panose="020B0604020202020204" pitchFamily="34" charset="0"/>
                <a:cs typeface="Arial" panose="020B0604020202020204" pitchFamily="34" charset="0"/>
              </a:rPr>
              <a:t>90 DIAS</a:t>
            </a:r>
          </a:p>
        </p:txBody>
      </p:sp>
      <p:sp>
        <p:nvSpPr>
          <p:cNvPr id="30" name="CaixaDeTexto 29"/>
          <p:cNvSpPr txBox="1"/>
          <p:nvPr/>
        </p:nvSpPr>
        <p:spPr>
          <a:xfrm>
            <a:off x="6596067" y="4819149"/>
            <a:ext cx="756938" cy="276999"/>
          </a:xfrm>
          <a:prstGeom prst="rect">
            <a:avLst/>
          </a:prstGeom>
          <a:noFill/>
        </p:spPr>
        <p:txBody>
          <a:bodyPr wrap="none" rtlCol="0">
            <a:spAutoFit/>
          </a:bodyPr>
          <a:lstStyle/>
          <a:p>
            <a:r>
              <a:rPr lang="pt-BR" sz="1200" dirty="0">
                <a:latin typeface="Arial" panose="020B0604020202020204" pitchFamily="34" charset="0"/>
                <a:cs typeface="Arial" panose="020B0604020202020204" pitchFamily="34" charset="0"/>
              </a:rPr>
              <a:t>30 DIAS</a:t>
            </a:r>
          </a:p>
        </p:txBody>
      </p:sp>
      <p:sp>
        <p:nvSpPr>
          <p:cNvPr id="2" name="Multiplicar 1"/>
          <p:cNvSpPr/>
          <p:nvPr/>
        </p:nvSpPr>
        <p:spPr>
          <a:xfrm rot="16200000">
            <a:off x="1843648" y="4030170"/>
            <a:ext cx="1827517" cy="956023"/>
          </a:xfrm>
          <a:prstGeom prst="mathMultiply">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31" name="Título 31"/>
          <p:cNvSpPr txBox="1">
            <a:spLocks/>
          </p:cNvSpPr>
          <p:nvPr/>
        </p:nvSpPr>
        <p:spPr>
          <a:xfrm>
            <a:off x="2782577" y="160420"/>
            <a:ext cx="6383656" cy="704689"/>
          </a:xfrm>
          <a:prstGeom prst="rect">
            <a:avLst/>
          </a:prstGeom>
          <a:solidFill>
            <a:schemeClr val="accent1">
              <a:lumMod val="40000"/>
              <a:lumOff val="60000"/>
            </a:schemeClr>
          </a:solidFill>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t-BR" dirty="0"/>
              <a:t>DAS ETAPAS  DOS CONCURSOS </a:t>
            </a:r>
          </a:p>
        </p:txBody>
      </p:sp>
    </p:spTree>
    <p:extLst>
      <p:ext uri="{BB962C8B-B14F-4D97-AF65-F5344CB8AC3E}">
        <p14:creationId xmlns:p14="http://schemas.microsoft.com/office/powerpoint/2010/main" val="179978502"/>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4294967295"/>
          </p:nvPr>
        </p:nvSpPr>
        <p:spPr>
          <a:xfrm>
            <a:off x="336884" y="2214564"/>
            <a:ext cx="11502190" cy="3792537"/>
          </a:xfrm>
        </p:spPr>
        <p:txBody>
          <a:bodyPr>
            <a:normAutofit fontScale="92500" lnSpcReduction="20000"/>
          </a:bodyPr>
          <a:lstStyle/>
          <a:p>
            <a:pPr marL="0" indent="0" algn="just">
              <a:buNone/>
            </a:pPr>
            <a:r>
              <a:rPr lang="pt-BR" dirty="0">
                <a:latin typeface="Arial" pitchFamily="34" charset="0"/>
                <a:cs typeface="Arial" pitchFamily="34" charset="0"/>
              </a:rPr>
              <a:t>NCE/UFRJ - OFICIAL DE JUSTIÇA AVALIADOR - 2004</a:t>
            </a:r>
          </a:p>
          <a:p>
            <a:pPr marL="0" indent="0" algn="just">
              <a:buNone/>
            </a:pPr>
            <a:r>
              <a:rPr lang="pt-BR" dirty="0" smtClean="0">
                <a:latin typeface="Arial" pitchFamily="34" charset="0"/>
                <a:cs typeface="Arial" pitchFamily="34" charset="0"/>
              </a:rPr>
              <a:t>2.</a:t>
            </a:r>
            <a:r>
              <a:rPr lang="pt-BR" dirty="0">
                <a:latin typeface="Arial" pitchFamily="34" charset="0"/>
                <a:cs typeface="Arial" pitchFamily="34" charset="0"/>
              </a:rPr>
              <a:t>	- De acordo com o Estatuto dos Funcionários Públicos Civis do Estado do Rio de Janeiro, a investidura em cargo comissionado ocorrerá com:</a:t>
            </a:r>
          </a:p>
          <a:p>
            <a:pPr marL="0" indent="0" algn="just">
              <a:buNone/>
            </a:pPr>
            <a:endParaRPr lang="pt-BR" dirty="0">
              <a:latin typeface="Arial" pitchFamily="34" charset="0"/>
              <a:cs typeface="Arial" pitchFamily="34" charset="0"/>
            </a:endParaRPr>
          </a:p>
          <a:p>
            <a:pPr marL="0" indent="0" algn="just">
              <a:buNone/>
            </a:pPr>
            <a:r>
              <a:rPr lang="pt-BR" dirty="0">
                <a:latin typeface="Arial" pitchFamily="34" charset="0"/>
                <a:cs typeface="Arial" pitchFamily="34" charset="0"/>
              </a:rPr>
              <a:t>(A) nomeação;</a:t>
            </a:r>
          </a:p>
          <a:p>
            <a:pPr marL="0" indent="0" algn="just">
              <a:buNone/>
            </a:pPr>
            <a:r>
              <a:rPr lang="pt-BR" dirty="0">
                <a:latin typeface="Arial" pitchFamily="34" charset="0"/>
                <a:cs typeface="Arial" pitchFamily="34" charset="0"/>
              </a:rPr>
              <a:t>(B) exercício;</a:t>
            </a:r>
          </a:p>
          <a:p>
            <a:pPr marL="0" indent="0" algn="just">
              <a:buNone/>
            </a:pPr>
            <a:r>
              <a:rPr lang="pt-BR" dirty="0">
                <a:latin typeface="Arial" pitchFamily="34" charset="0"/>
                <a:cs typeface="Arial" pitchFamily="34" charset="0"/>
              </a:rPr>
              <a:t>(C) designação;</a:t>
            </a:r>
          </a:p>
          <a:p>
            <a:pPr marL="0" indent="0" algn="just">
              <a:buNone/>
            </a:pPr>
            <a:r>
              <a:rPr lang="pt-BR" dirty="0">
                <a:latin typeface="Arial" pitchFamily="34" charset="0"/>
                <a:cs typeface="Arial" pitchFamily="34" charset="0"/>
              </a:rPr>
              <a:t>(D) posse;</a:t>
            </a:r>
          </a:p>
          <a:p>
            <a:pPr marL="0" indent="0" algn="just">
              <a:buNone/>
            </a:pPr>
            <a:r>
              <a:rPr lang="pt-BR" dirty="0">
                <a:latin typeface="Arial" pitchFamily="34" charset="0"/>
                <a:cs typeface="Arial" pitchFamily="34" charset="0"/>
              </a:rPr>
              <a:t>(E) publicação do ato de nomeação.</a:t>
            </a:r>
          </a:p>
          <a:p>
            <a:pPr marL="0" indent="0" algn="just">
              <a:buNone/>
            </a:pPr>
            <a:endParaRPr lang="pt-BR" dirty="0">
              <a:latin typeface="Arial" pitchFamily="34" charset="0"/>
              <a:cs typeface="Arial" pitchFamily="34" charset="0"/>
            </a:endParaRPr>
          </a:p>
        </p:txBody>
      </p:sp>
      <p:sp>
        <p:nvSpPr>
          <p:cNvPr id="3" name="Título 2"/>
          <p:cNvSpPr>
            <a:spLocks noGrp="1"/>
          </p:cNvSpPr>
          <p:nvPr>
            <p:ph type="title" idx="4294967295"/>
          </p:nvPr>
        </p:nvSpPr>
        <p:spPr>
          <a:xfrm>
            <a:off x="3302493" y="120816"/>
            <a:ext cx="5444348" cy="953381"/>
          </a:xfrm>
          <a:solidFill>
            <a:schemeClr val="accent1">
              <a:lumMod val="40000"/>
              <a:lumOff val="60000"/>
            </a:schemeClr>
          </a:solidFill>
        </p:spPr>
        <p:txBody>
          <a:bodyPr>
            <a:normAutofit fontScale="90000"/>
          </a:bodyPr>
          <a:lstStyle/>
          <a:p>
            <a:pPr algn="ctr"/>
            <a:r>
              <a:rPr lang="pt-BR" b="1">
                <a:latin typeface="+mn-lt"/>
              </a:rPr>
              <a:t>ESTATUTO DO ESTADO RJ</a:t>
            </a:r>
            <a:br>
              <a:rPr lang="pt-BR" b="1">
                <a:latin typeface="+mn-lt"/>
              </a:rPr>
            </a:br>
            <a:r>
              <a:rPr lang="pt-BR" sz="2800" b="1">
                <a:latin typeface="+mn-lt"/>
                <a:cs typeface="Arial" pitchFamily="34" charset="0"/>
              </a:rPr>
              <a:t>(Regime Jurídico Único)</a:t>
            </a:r>
            <a:endParaRPr lang="pt-BR" b="1" dirty="0">
              <a:latin typeface="+mn-lt"/>
            </a:endParaRPr>
          </a:p>
        </p:txBody>
      </p:sp>
      <p:pic>
        <p:nvPicPr>
          <p:cNvPr id="5" name="Imagem 4">
            <a:extLst>
              <a:ext uri="{FF2B5EF4-FFF2-40B4-BE49-F238E27FC236}">
                <a16:creationId xmlns:a16="http://schemas.microsoft.com/office/drawing/2014/main" id="{078ADF7E-D929-4E3C-8EE4-BEF627F9980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437600" y="120816"/>
            <a:ext cx="714887" cy="714887"/>
          </a:xfrm>
          <a:prstGeom prst="rect">
            <a:avLst/>
          </a:prstGeom>
        </p:spPr>
      </p:pic>
    </p:spTree>
    <p:extLst>
      <p:ext uri="{BB962C8B-B14F-4D97-AF65-F5344CB8AC3E}">
        <p14:creationId xmlns:p14="http://schemas.microsoft.com/office/powerpoint/2010/main" val="667983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6" end="6"/>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4467725" y="158918"/>
            <a:ext cx="3176337" cy="514851"/>
          </a:xfrm>
          <a:solidFill>
            <a:schemeClr val="accent1">
              <a:lumMod val="60000"/>
              <a:lumOff val="40000"/>
            </a:schemeClr>
          </a:solidFill>
        </p:spPr>
        <p:txBody>
          <a:bodyPr>
            <a:normAutofit/>
          </a:bodyPr>
          <a:lstStyle/>
          <a:p>
            <a:pPr algn="ctr"/>
            <a:r>
              <a:rPr lang="pt-BR" sz="2800" b="1" dirty="0">
                <a:latin typeface="Arial Black" pitchFamily="34" charset="0"/>
              </a:rPr>
              <a:t>Da Investidura</a:t>
            </a:r>
            <a:endParaRPr lang="pt-BR" sz="2800" dirty="0">
              <a:latin typeface="Arial Black" pitchFamily="34" charset="0"/>
            </a:endParaRPr>
          </a:p>
        </p:txBody>
      </p:sp>
      <p:sp>
        <p:nvSpPr>
          <p:cNvPr id="3" name="Espaço Reservado para Conteúdo 2"/>
          <p:cNvSpPr>
            <a:spLocks noGrp="1"/>
          </p:cNvSpPr>
          <p:nvPr>
            <p:ph idx="4294967295"/>
          </p:nvPr>
        </p:nvSpPr>
        <p:spPr>
          <a:xfrm>
            <a:off x="224589" y="2137611"/>
            <a:ext cx="11662610" cy="2851484"/>
          </a:xfrm>
        </p:spPr>
        <p:txBody>
          <a:bodyPr>
            <a:noAutofit/>
          </a:bodyPr>
          <a:lstStyle/>
          <a:p>
            <a:pPr marL="0" indent="0" algn="just">
              <a:buNone/>
            </a:pPr>
            <a:r>
              <a:rPr lang="pt-BR" dirty="0">
                <a:latin typeface="Times New Roman" panose="02020603050405020304" pitchFamily="18" charset="0"/>
                <a:cs typeface="Times New Roman" panose="02020603050405020304" pitchFamily="18" charset="0"/>
              </a:rPr>
              <a:t>Art. 14 - A investidura em cargo em comissão, integrante do Grupo I - Direção e Assessoramento Superiores - DAS, ocorrerá com a posse; em cargo em comissão, integrante do Grupo II - Direção e Assistência Intermediárias, e em cargo de provimento, do Grupo III - Cargos Profissionais, com o exercício. Em ambos os casos, se iniciará dentro do prazo de 30 (trinta) dias, contados da publicação do ato de provimento ou de simples investidura.</a:t>
            </a:r>
          </a:p>
        </p:txBody>
      </p:sp>
    </p:spTree>
    <p:extLst>
      <p:ext uri="{BB962C8B-B14F-4D97-AF65-F5344CB8AC3E}">
        <p14:creationId xmlns:p14="http://schemas.microsoft.com/office/powerpoint/2010/main" val="3962333383"/>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4570520" y="116242"/>
            <a:ext cx="3050959" cy="576216"/>
          </a:xfrm>
          <a:solidFill>
            <a:schemeClr val="accent1">
              <a:lumMod val="40000"/>
              <a:lumOff val="60000"/>
            </a:schemeClr>
          </a:solidFill>
        </p:spPr>
        <p:txBody>
          <a:bodyPr>
            <a:normAutofit/>
          </a:bodyPr>
          <a:lstStyle/>
          <a:p>
            <a:pPr algn="ctr"/>
            <a:r>
              <a:rPr lang="pt-BR" sz="2800" b="1" dirty="0">
                <a:latin typeface="Arial Black" pitchFamily="34" charset="0"/>
              </a:rPr>
              <a:t>Da Investidura</a:t>
            </a:r>
            <a:endParaRPr lang="pt-BR" sz="2800" dirty="0">
              <a:latin typeface="Arial Black" pitchFamily="34" charset="0"/>
            </a:endParaRPr>
          </a:p>
        </p:txBody>
      </p:sp>
      <p:sp>
        <p:nvSpPr>
          <p:cNvPr id="3" name="Espaço Reservado para Conteúdo 2"/>
          <p:cNvSpPr>
            <a:spLocks noGrp="1"/>
          </p:cNvSpPr>
          <p:nvPr>
            <p:ph idx="4294967295"/>
          </p:nvPr>
        </p:nvSpPr>
        <p:spPr>
          <a:xfrm>
            <a:off x="272955" y="1143000"/>
            <a:ext cx="11682484" cy="5214938"/>
          </a:xfrm>
        </p:spPr>
        <p:txBody>
          <a:bodyPr>
            <a:noAutofit/>
          </a:bodyPr>
          <a:lstStyle/>
          <a:p>
            <a:pPr marL="0" indent="0" algn="just">
              <a:buNone/>
            </a:pPr>
            <a:r>
              <a:rPr lang="pt-BR" dirty="0">
                <a:latin typeface="Times New Roman" panose="02020603050405020304" pitchFamily="18" charset="0"/>
                <a:cs typeface="Times New Roman" panose="02020603050405020304" pitchFamily="18" charset="0"/>
              </a:rPr>
              <a:t>§ 1º- Mediante requerimento do interessado e ocorrendo motivo relevante, o prazo para investidura poderá ser prorrogado ou revalidado, a critério da Administração, em até 60 (sessenta) dias, contados do término do prazo de que trata este artigo.</a:t>
            </a:r>
          </a:p>
          <a:p>
            <a:pPr marL="0" indent="0" algn="just">
              <a:buNone/>
            </a:pPr>
            <a:r>
              <a:rPr lang="pt-BR" dirty="0">
                <a:latin typeface="Times New Roman" panose="02020603050405020304" pitchFamily="18" charset="0"/>
                <a:cs typeface="Times New Roman" panose="02020603050405020304" pitchFamily="18" charset="0"/>
              </a:rPr>
              <a:t/>
            </a:r>
            <a:br>
              <a:rPr lang="pt-BR" dirty="0">
                <a:latin typeface="Times New Roman" panose="02020603050405020304" pitchFamily="18" charset="0"/>
                <a:cs typeface="Times New Roman" panose="02020603050405020304" pitchFamily="18" charset="0"/>
              </a:rPr>
            </a:br>
            <a:r>
              <a:rPr lang="pt-BR" dirty="0">
                <a:latin typeface="Times New Roman" panose="02020603050405020304" pitchFamily="18" charset="0"/>
                <a:cs typeface="Times New Roman" panose="02020603050405020304" pitchFamily="18" charset="0"/>
              </a:rPr>
              <a:t>§ 2º - Será tornado sem efeito o ato de provimento, se a posse ou o exercício não se verificar nos prazos estabelecidos.</a:t>
            </a:r>
          </a:p>
          <a:p>
            <a:pPr marL="0" indent="0" algn="just">
              <a:buNone/>
            </a:pPr>
            <a:endParaRPr lang="pt-BR" dirty="0">
              <a:latin typeface="Times New Roman" panose="02020603050405020304" pitchFamily="18" charset="0"/>
              <a:cs typeface="Times New Roman" panose="02020603050405020304" pitchFamily="18" charset="0"/>
            </a:endParaRPr>
          </a:p>
          <a:p>
            <a:pPr marL="0" indent="0" algn="just">
              <a:buNone/>
            </a:pPr>
            <a:endParaRPr lang="pt-BR"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9786317"/>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a 1"/>
          <p:cNvGraphicFramePr>
            <a:graphicFrameLocks noGrp="1"/>
          </p:cNvGraphicFramePr>
          <p:nvPr>
            <p:extLst>
              <p:ext uri="{D42A27DB-BD31-4B8C-83A1-F6EECF244321}">
                <p14:modId xmlns:p14="http://schemas.microsoft.com/office/powerpoint/2010/main" val="146099486"/>
              </p:ext>
            </p:extLst>
          </p:nvPr>
        </p:nvGraphicFramePr>
        <p:xfrm>
          <a:off x="1524000" y="1857365"/>
          <a:ext cx="9144000" cy="3081527"/>
        </p:xfrm>
        <a:graphic>
          <a:graphicData uri="http://schemas.openxmlformats.org/drawingml/2006/table">
            <a:tbl>
              <a:tblPr firstRow="1" bandRow="1">
                <a:tableStyleId>{073A0DAA-6AF3-43AB-8588-CEC1D06C72B9}</a:tableStyleId>
              </a:tblPr>
              <a:tblGrid>
                <a:gridCol w="3048000">
                  <a:extLst>
                    <a:ext uri="{9D8B030D-6E8A-4147-A177-3AD203B41FA5}">
                      <a16:colId xmlns:a16="http://schemas.microsoft.com/office/drawing/2014/main" val="20000"/>
                    </a:ext>
                  </a:extLst>
                </a:gridCol>
                <a:gridCol w="2702257">
                  <a:extLst>
                    <a:ext uri="{9D8B030D-6E8A-4147-A177-3AD203B41FA5}">
                      <a16:colId xmlns:a16="http://schemas.microsoft.com/office/drawing/2014/main" val="20001"/>
                    </a:ext>
                  </a:extLst>
                </a:gridCol>
                <a:gridCol w="3393743">
                  <a:extLst>
                    <a:ext uri="{9D8B030D-6E8A-4147-A177-3AD203B41FA5}">
                      <a16:colId xmlns:a16="http://schemas.microsoft.com/office/drawing/2014/main" val="20002"/>
                    </a:ext>
                  </a:extLst>
                </a:gridCol>
              </a:tblGrid>
              <a:tr h="996417">
                <a:tc>
                  <a:txBody>
                    <a:bodyPr/>
                    <a:lstStyle/>
                    <a:p>
                      <a:pPr algn="ctr"/>
                      <a:r>
                        <a:rPr lang="pt-BR" sz="2800" b="1" dirty="0">
                          <a:solidFill>
                            <a:schemeClr val="tx1"/>
                          </a:solidFill>
                          <a:latin typeface="Arial" pitchFamily="34" charset="0"/>
                          <a:cs typeface="Arial" pitchFamily="34" charset="0"/>
                        </a:rPr>
                        <a:t>CARGOS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tc>
                  <a:txBody>
                    <a:bodyPr/>
                    <a:lstStyle/>
                    <a:p>
                      <a:pPr algn="ctr"/>
                      <a:r>
                        <a:rPr lang="pt-BR" sz="2800" b="1" dirty="0">
                          <a:solidFill>
                            <a:schemeClr val="tx1"/>
                          </a:solidFill>
                          <a:latin typeface="Arial" pitchFamily="34" charset="0"/>
                          <a:cs typeface="Arial" pitchFamily="34" charset="0"/>
                        </a:rPr>
                        <a:t>Dl 220/75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tc>
                  <a:txBody>
                    <a:bodyPr/>
                    <a:lstStyle/>
                    <a:p>
                      <a:pPr algn="ctr"/>
                      <a:r>
                        <a:rPr lang="pt-BR" sz="2800" b="1" dirty="0">
                          <a:solidFill>
                            <a:schemeClr val="tx1"/>
                          </a:solidFill>
                          <a:latin typeface="Arial" pitchFamily="34" charset="0"/>
                          <a:cs typeface="Arial" pitchFamily="34" charset="0"/>
                        </a:rPr>
                        <a:t>D.2479/79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extLst>
                  <a:ext uri="{0D108BD9-81ED-4DB2-BD59-A6C34878D82A}">
                    <a16:rowId xmlns:a16="http://schemas.microsoft.com/office/drawing/2014/main" val="10000"/>
                  </a:ext>
                </a:extLst>
              </a:tr>
              <a:tr h="821573">
                <a:tc>
                  <a:txBody>
                    <a:bodyPr/>
                    <a:lstStyle/>
                    <a:p>
                      <a:pPr algn="ctr"/>
                      <a:r>
                        <a:rPr lang="pt-BR" sz="2800" b="1" dirty="0">
                          <a:latin typeface="Arial" pitchFamily="34" charset="0"/>
                          <a:cs typeface="Arial" pitchFamily="34" charset="0"/>
                        </a:rPr>
                        <a:t>EFETIVOS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pt-BR" sz="2800" b="1" dirty="0">
                          <a:latin typeface="Arial" pitchFamily="34" charset="0"/>
                          <a:cs typeface="Arial" pitchFamily="34" charset="0"/>
                        </a:rPr>
                        <a:t>EXERCÍCIO</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pt-BR" sz="2800" b="1" dirty="0">
                          <a:latin typeface="Arial" pitchFamily="34" charset="0"/>
                          <a:cs typeface="Arial" pitchFamily="34" charset="0"/>
                        </a:rPr>
                        <a:t>EXERCÍCIO</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1"/>
                  </a:ext>
                </a:extLst>
              </a:tr>
              <a:tr h="1263537">
                <a:tc>
                  <a:txBody>
                    <a:bodyPr/>
                    <a:lstStyle/>
                    <a:p>
                      <a:pPr algn="ctr"/>
                      <a:r>
                        <a:rPr lang="pt-BR" sz="2800" b="1" dirty="0">
                          <a:latin typeface="Arial" pitchFamily="34" charset="0"/>
                          <a:cs typeface="Arial" pitchFamily="34" charset="0"/>
                        </a:rPr>
                        <a:t>EM COMISSÃO</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ctr"/>
                      <a:r>
                        <a:rPr lang="pt-BR" sz="2800" b="1" dirty="0">
                          <a:latin typeface="Arial" pitchFamily="34" charset="0"/>
                          <a:cs typeface="Arial" pitchFamily="34" charset="0"/>
                        </a:rPr>
                        <a:t>POSSE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algn="l"/>
                      <a:r>
                        <a:rPr lang="pt-BR" sz="2800" b="1" dirty="0">
                          <a:latin typeface="Arial" pitchFamily="34" charset="0"/>
                          <a:cs typeface="Arial" pitchFamily="34" charset="0"/>
                        </a:rPr>
                        <a:t>DA</a:t>
                      </a:r>
                      <a:r>
                        <a:rPr lang="pt-BR" sz="2800" b="1" dirty="0">
                          <a:solidFill>
                            <a:srgbClr val="0070C0"/>
                          </a:solidFill>
                          <a:latin typeface="Arial" pitchFamily="34" charset="0"/>
                          <a:cs typeface="Arial" pitchFamily="34" charset="0"/>
                        </a:rPr>
                        <a:t>S</a:t>
                      </a:r>
                      <a:r>
                        <a:rPr lang="pt-BR" sz="2800" b="1" dirty="0">
                          <a:latin typeface="Arial" pitchFamily="34" charset="0"/>
                          <a:cs typeface="Arial" pitchFamily="34" charset="0"/>
                        </a:rPr>
                        <a:t> - PO</a:t>
                      </a:r>
                      <a:r>
                        <a:rPr lang="pt-BR" sz="2800" b="1" dirty="0">
                          <a:solidFill>
                            <a:srgbClr val="0070C0"/>
                          </a:solidFill>
                          <a:latin typeface="Arial" pitchFamily="34" charset="0"/>
                          <a:cs typeface="Arial" pitchFamily="34" charset="0"/>
                        </a:rPr>
                        <a:t>SS</a:t>
                      </a:r>
                      <a:r>
                        <a:rPr lang="pt-BR" sz="2800" b="1" dirty="0">
                          <a:latin typeface="Arial" pitchFamily="34" charset="0"/>
                          <a:cs typeface="Arial" pitchFamily="34" charset="0"/>
                        </a:rPr>
                        <a:t>E</a:t>
                      </a:r>
                    </a:p>
                    <a:p>
                      <a:pPr algn="l"/>
                      <a:r>
                        <a:rPr lang="pt-BR" sz="2800" b="1" dirty="0">
                          <a:latin typeface="Arial" pitchFamily="34" charset="0"/>
                          <a:cs typeface="Arial" pitchFamily="34" charset="0"/>
                        </a:rPr>
                        <a:t>DA</a:t>
                      </a:r>
                      <a:r>
                        <a:rPr lang="pt-BR" sz="2800" b="1" dirty="0">
                          <a:solidFill>
                            <a:srgbClr val="0070C0"/>
                          </a:solidFill>
                          <a:latin typeface="Arial" pitchFamily="34" charset="0"/>
                          <a:cs typeface="Arial" pitchFamily="34" charset="0"/>
                        </a:rPr>
                        <a:t>I</a:t>
                      </a:r>
                      <a:r>
                        <a:rPr lang="pt-BR" sz="2800" b="1" baseline="0" dirty="0">
                          <a:latin typeface="Arial" pitchFamily="34" charset="0"/>
                          <a:cs typeface="Arial" pitchFamily="34" charset="0"/>
                        </a:rPr>
                        <a:t> - EXERC</a:t>
                      </a:r>
                      <a:r>
                        <a:rPr lang="pt-BR" sz="2800" b="1" baseline="0" dirty="0">
                          <a:solidFill>
                            <a:srgbClr val="0070C0"/>
                          </a:solidFill>
                          <a:latin typeface="Arial" pitchFamily="34" charset="0"/>
                          <a:cs typeface="Arial" pitchFamily="34" charset="0"/>
                        </a:rPr>
                        <a:t>Í</a:t>
                      </a:r>
                      <a:r>
                        <a:rPr lang="pt-BR" sz="2800" b="1" baseline="0" dirty="0">
                          <a:latin typeface="Arial" pitchFamily="34" charset="0"/>
                          <a:cs typeface="Arial" pitchFamily="34" charset="0"/>
                        </a:rPr>
                        <a:t>C</a:t>
                      </a:r>
                      <a:r>
                        <a:rPr lang="pt-BR" sz="2800" b="1" baseline="0" dirty="0">
                          <a:solidFill>
                            <a:srgbClr val="0070C0"/>
                          </a:solidFill>
                          <a:latin typeface="Arial" pitchFamily="34" charset="0"/>
                          <a:cs typeface="Arial" pitchFamily="34" charset="0"/>
                        </a:rPr>
                        <a:t>I</a:t>
                      </a:r>
                      <a:r>
                        <a:rPr lang="pt-BR" sz="2800" b="1" baseline="0" dirty="0">
                          <a:latin typeface="Arial" pitchFamily="34" charset="0"/>
                          <a:cs typeface="Arial" pitchFamily="34" charset="0"/>
                        </a:rPr>
                        <a:t>O</a:t>
                      </a:r>
                      <a:endParaRPr lang="pt-BR" sz="2800" b="1" dirty="0">
                        <a:latin typeface="Arial" pitchFamily="34" charset="0"/>
                        <a:cs typeface="Arial"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10002"/>
                  </a:ext>
                </a:extLst>
              </a:tr>
            </a:tbl>
          </a:graphicData>
        </a:graphic>
      </p:graphicFrame>
      <p:sp>
        <p:nvSpPr>
          <p:cNvPr id="3" name="Título 2"/>
          <p:cNvSpPr>
            <a:spLocks noGrp="1"/>
          </p:cNvSpPr>
          <p:nvPr>
            <p:ph type="title" idx="4294967295"/>
          </p:nvPr>
        </p:nvSpPr>
        <p:spPr>
          <a:xfrm>
            <a:off x="4588275" y="151753"/>
            <a:ext cx="3015449" cy="487440"/>
          </a:xfrm>
          <a:solidFill>
            <a:schemeClr val="accent1">
              <a:lumMod val="40000"/>
              <a:lumOff val="60000"/>
            </a:schemeClr>
          </a:solidFill>
        </p:spPr>
        <p:txBody>
          <a:bodyPr>
            <a:normAutofit/>
          </a:bodyPr>
          <a:lstStyle/>
          <a:p>
            <a:pPr algn="ctr"/>
            <a:r>
              <a:rPr lang="pt-BR" sz="2800" b="1" dirty="0">
                <a:latin typeface="Arial Black" pitchFamily="34" charset="0"/>
              </a:rPr>
              <a:t>Da Investidura</a:t>
            </a:r>
            <a:endParaRPr lang="pt-BR" sz="2800" dirty="0">
              <a:latin typeface="Arial Black" pitchFamily="34" charset="0"/>
            </a:endParaRPr>
          </a:p>
        </p:txBody>
      </p:sp>
    </p:spTree>
    <p:extLst>
      <p:ext uri="{BB962C8B-B14F-4D97-AF65-F5344CB8AC3E}">
        <p14:creationId xmlns:p14="http://schemas.microsoft.com/office/powerpoint/2010/main" val="4107571822"/>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4294967295"/>
          </p:nvPr>
        </p:nvSpPr>
        <p:spPr>
          <a:xfrm>
            <a:off x="336884" y="2214564"/>
            <a:ext cx="11502190" cy="3792537"/>
          </a:xfrm>
        </p:spPr>
        <p:txBody>
          <a:bodyPr>
            <a:normAutofit fontScale="70000" lnSpcReduction="20000"/>
          </a:bodyPr>
          <a:lstStyle/>
          <a:p>
            <a:pPr marL="0" indent="0" algn="just">
              <a:buNone/>
            </a:pPr>
            <a:r>
              <a:rPr lang="pt-BR" dirty="0">
                <a:latin typeface="Arial" pitchFamily="34" charset="0"/>
                <a:cs typeface="Arial" pitchFamily="34" charset="0"/>
              </a:rPr>
              <a:t>TÉCNICO SUPERIOR ADMINISTRATIVO – MPE/RJ</a:t>
            </a:r>
          </a:p>
          <a:p>
            <a:pPr marL="0" indent="0" algn="just">
              <a:buNone/>
            </a:pPr>
            <a:r>
              <a:rPr lang="pt-BR" dirty="0" smtClean="0">
                <a:latin typeface="Arial" pitchFamily="34" charset="0"/>
                <a:cs typeface="Arial" pitchFamily="34" charset="0"/>
              </a:rPr>
              <a:t>3.</a:t>
            </a:r>
            <a:r>
              <a:rPr lang="pt-BR" dirty="0">
                <a:latin typeface="Arial" pitchFamily="34" charset="0"/>
                <a:cs typeface="Arial" pitchFamily="34" charset="0"/>
              </a:rPr>
              <a:t>	De acordo com o que dispõe o Decreto estadual 2.479/79, é correto afirmar que: </a:t>
            </a:r>
          </a:p>
          <a:p>
            <a:pPr marL="0" indent="0" algn="just">
              <a:buNone/>
            </a:pPr>
            <a:endParaRPr lang="pt-BR" dirty="0">
              <a:latin typeface="Arial" pitchFamily="34" charset="0"/>
              <a:cs typeface="Arial" pitchFamily="34" charset="0"/>
            </a:endParaRPr>
          </a:p>
          <a:p>
            <a:pPr marL="0" indent="0" algn="just">
              <a:lnSpc>
                <a:spcPct val="120000"/>
              </a:lnSpc>
              <a:buNone/>
            </a:pPr>
            <a:r>
              <a:rPr lang="pt-BR" dirty="0">
                <a:latin typeface="Arial" pitchFamily="34" charset="0"/>
                <a:cs typeface="Arial" pitchFamily="34" charset="0"/>
              </a:rPr>
              <a:t>(A) reintegração é o retorno ao serviço público do servidor aposentado; </a:t>
            </a:r>
          </a:p>
          <a:p>
            <a:pPr marL="0" indent="0" algn="just">
              <a:lnSpc>
                <a:spcPct val="120000"/>
              </a:lnSpc>
              <a:buNone/>
            </a:pPr>
            <a:r>
              <a:rPr lang="pt-BR" dirty="0">
                <a:latin typeface="Arial" pitchFamily="34" charset="0"/>
                <a:cs typeface="Arial" pitchFamily="34" charset="0"/>
              </a:rPr>
              <a:t>(B) transferência é a mudança de um servidor de uma cidade para outra para exercer a mesma função; </a:t>
            </a:r>
          </a:p>
          <a:p>
            <a:pPr marL="0" indent="0" algn="just">
              <a:lnSpc>
                <a:spcPct val="120000"/>
              </a:lnSpc>
              <a:buNone/>
            </a:pPr>
            <a:r>
              <a:rPr lang="pt-BR" dirty="0">
                <a:latin typeface="Arial" pitchFamily="34" charset="0"/>
                <a:cs typeface="Arial" pitchFamily="34" charset="0"/>
              </a:rPr>
              <a:t>(C) aproveitamento é o retorno ao serviço público do funcionário colocado em disponibilidade; </a:t>
            </a:r>
          </a:p>
          <a:p>
            <a:pPr marL="0" indent="0" algn="just">
              <a:lnSpc>
                <a:spcPct val="120000"/>
              </a:lnSpc>
              <a:buNone/>
            </a:pPr>
            <a:r>
              <a:rPr lang="pt-BR" dirty="0">
                <a:latin typeface="Arial" pitchFamily="34" charset="0"/>
                <a:cs typeface="Arial" pitchFamily="34" charset="0"/>
              </a:rPr>
              <a:t>(D) readaptação é a utilização do servidor em função mais compatível com seu grau de qualificação profissional;</a:t>
            </a:r>
          </a:p>
          <a:p>
            <a:pPr marL="0" indent="0" algn="just">
              <a:lnSpc>
                <a:spcPct val="120000"/>
              </a:lnSpc>
              <a:buNone/>
            </a:pPr>
            <a:r>
              <a:rPr lang="pt-BR" dirty="0">
                <a:latin typeface="Arial" pitchFamily="34" charset="0"/>
                <a:cs typeface="Arial" pitchFamily="34" charset="0"/>
              </a:rPr>
              <a:t>(E) nomeação é o ato que dá posse ao servidor. </a:t>
            </a:r>
          </a:p>
        </p:txBody>
      </p:sp>
      <p:sp>
        <p:nvSpPr>
          <p:cNvPr id="3" name="Título 2"/>
          <p:cNvSpPr>
            <a:spLocks noGrp="1"/>
          </p:cNvSpPr>
          <p:nvPr>
            <p:ph type="title" idx="4294967295"/>
          </p:nvPr>
        </p:nvSpPr>
        <p:spPr>
          <a:xfrm>
            <a:off x="3302493" y="120816"/>
            <a:ext cx="5444348" cy="953381"/>
          </a:xfrm>
          <a:solidFill>
            <a:schemeClr val="accent1">
              <a:lumMod val="40000"/>
              <a:lumOff val="60000"/>
            </a:schemeClr>
          </a:solidFill>
        </p:spPr>
        <p:txBody>
          <a:bodyPr>
            <a:normAutofit fontScale="90000"/>
          </a:bodyPr>
          <a:lstStyle/>
          <a:p>
            <a:pPr algn="ctr"/>
            <a:r>
              <a:rPr lang="pt-BR" b="1">
                <a:latin typeface="+mn-lt"/>
              </a:rPr>
              <a:t>ESTATUTO DO ESTADO RJ</a:t>
            </a:r>
            <a:br>
              <a:rPr lang="pt-BR" b="1">
                <a:latin typeface="+mn-lt"/>
              </a:rPr>
            </a:br>
            <a:r>
              <a:rPr lang="pt-BR" sz="2800" b="1">
                <a:latin typeface="+mn-lt"/>
                <a:cs typeface="Arial" pitchFamily="34" charset="0"/>
              </a:rPr>
              <a:t>(Regime Jurídico Único)</a:t>
            </a:r>
            <a:endParaRPr lang="pt-BR" b="1" dirty="0">
              <a:latin typeface="+mn-lt"/>
            </a:endParaRPr>
          </a:p>
        </p:txBody>
      </p:sp>
      <p:pic>
        <p:nvPicPr>
          <p:cNvPr id="5" name="Imagem 4">
            <a:extLst>
              <a:ext uri="{FF2B5EF4-FFF2-40B4-BE49-F238E27FC236}">
                <a16:creationId xmlns:a16="http://schemas.microsoft.com/office/drawing/2014/main" id="{078ADF7E-D929-4E3C-8EE4-BEF627F9980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437600" y="120816"/>
            <a:ext cx="714887" cy="714887"/>
          </a:xfrm>
          <a:prstGeom prst="rect">
            <a:avLst/>
          </a:prstGeom>
        </p:spPr>
      </p:pic>
    </p:spTree>
    <p:extLst>
      <p:ext uri="{BB962C8B-B14F-4D97-AF65-F5344CB8AC3E}">
        <p14:creationId xmlns:p14="http://schemas.microsoft.com/office/powerpoint/2010/main" val="2790245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5" end="5"/>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3745093" y="101348"/>
            <a:ext cx="4701813" cy="821929"/>
          </a:xfrm>
          <a:solidFill>
            <a:schemeClr val="accent1">
              <a:lumMod val="40000"/>
              <a:lumOff val="60000"/>
            </a:schemeClr>
          </a:solidFill>
        </p:spPr>
        <p:txBody>
          <a:bodyPr>
            <a:normAutofit/>
          </a:bodyPr>
          <a:lstStyle/>
          <a:p>
            <a:pPr algn="ctr"/>
            <a:r>
              <a:rPr lang="pt-BR" sz="2600" b="1" dirty="0">
                <a:latin typeface="Times New Roman" panose="02020603050405020304" pitchFamily="18" charset="0"/>
                <a:cs typeface="Times New Roman" panose="02020603050405020304" pitchFamily="18" charset="0"/>
              </a:rPr>
              <a:t>FORMAS DE PROVIMENTO</a:t>
            </a:r>
            <a:br>
              <a:rPr lang="pt-BR" sz="2600" b="1" dirty="0">
                <a:latin typeface="Times New Roman" panose="02020603050405020304" pitchFamily="18" charset="0"/>
                <a:cs typeface="Times New Roman" panose="02020603050405020304" pitchFamily="18" charset="0"/>
              </a:rPr>
            </a:br>
            <a:r>
              <a:rPr lang="pt-BR" sz="2600" b="1" dirty="0">
                <a:latin typeface="Times New Roman" panose="02020603050405020304" pitchFamily="18" charset="0"/>
                <a:cs typeface="Times New Roman" panose="02020603050405020304" pitchFamily="18" charset="0"/>
              </a:rPr>
              <a:t>Decreto 2.479/79</a:t>
            </a:r>
          </a:p>
        </p:txBody>
      </p:sp>
      <p:sp>
        <p:nvSpPr>
          <p:cNvPr id="3" name="Espaço Reservado para Conteúdo 2"/>
          <p:cNvSpPr>
            <a:spLocks noGrp="1"/>
          </p:cNvSpPr>
          <p:nvPr>
            <p:ph idx="4294967295"/>
          </p:nvPr>
        </p:nvSpPr>
        <p:spPr>
          <a:xfrm>
            <a:off x="208547" y="1750846"/>
            <a:ext cx="11790948" cy="4357687"/>
          </a:xfrm>
        </p:spPr>
        <p:txBody>
          <a:bodyPr>
            <a:normAutofit/>
          </a:bodyPr>
          <a:lstStyle/>
          <a:p>
            <a:pPr algn="just">
              <a:buNone/>
            </a:pPr>
            <a:r>
              <a:rPr lang="pt-BR" b="1" dirty="0">
                <a:latin typeface="Arial" pitchFamily="34" charset="0"/>
                <a:cs typeface="Arial" pitchFamily="34" charset="0"/>
              </a:rPr>
              <a:t>Art. 2º - Os cargos públicos são providos por:</a:t>
            </a:r>
            <a:endParaRPr lang="pt-BR" dirty="0">
              <a:latin typeface="Arial" pitchFamily="34" charset="0"/>
              <a:cs typeface="Arial" pitchFamily="34" charset="0"/>
            </a:endParaRPr>
          </a:p>
          <a:p>
            <a:pPr algn="just">
              <a:buNone/>
            </a:pPr>
            <a:r>
              <a:rPr lang="pt-BR" b="1" dirty="0">
                <a:latin typeface="Arial" pitchFamily="34" charset="0"/>
                <a:cs typeface="Arial" pitchFamily="34" charset="0"/>
              </a:rPr>
              <a:t>I – nomeação; </a:t>
            </a:r>
            <a:r>
              <a:rPr lang="pt-BR" dirty="0">
                <a:latin typeface="Arial" pitchFamily="34" charset="0"/>
                <a:cs typeface="Arial" pitchFamily="34" charset="0"/>
              </a:rPr>
              <a:t>(ver art.38,39)</a:t>
            </a:r>
          </a:p>
          <a:p>
            <a:pPr algn="just">
              <a:buNone/>
            </a:pPr>
            <a:r>
              <a:rPr lang="pt-BR" b="1" dirty="0">
                <a:latin typeface="Arial" pitchFamily="34" charset="0"/>
                <a:cs typeface="Arial" pitchFamily="34" charset="0"/>
              </a:rPr>
              <a:t>II – reintegração; </a:t>
            </a:r>
            <a:r>
              <a:rPr lang="pt-BR" dirty="0">
                <a:latin typeface="Arial" pitchFamily="34" charset="0"/>
                <a:cs typeface="Arial" pitchFamily="34" charset="0"/>
              </a:rPr>
              <a:t>(ver art.40,41,42,43 e 44)</a:t>
            </a:r>
          </a:p>
          <a:p>
            <a:pPr algn="just">
              <a:buNone/>
            </a:pPr>
            <a:r>
              <a:rPr lang="pt-BR" b="1" dirty="0">
                <a:latin typeface="Arial" pitchFamily="34" charset="0"/>
                <a:cs typeface="Arial" pitchFamily="34" charset="0"/>
              </a:rPr>
              <a:t>III – transferência;</a:t>
            </a:r>
            <a:r>
              <a:rPr lang="pt-BR" i="1" dirty="0">
                <a:latin typeface="Arial" pitchFamily="34" charset="0"/>
                <a:cs typeface="Arial" pitchFamily="34" charset="0"/>
              </a:rPr>
              <a:t>(Inconstitucional)</a:t>
            </a:r>
            <a:endParaRPr lang="pt-BR" dirty="0">
              <a:latin typeface="Arial" pitchFamily="34" charset="0"/>
              <a:cs typeface="Arial" pitchFamily="34" charset="0"/>
            </a:endParaRPr>
          </a:p>
          <a:p>
            <a:pPr algn="just">
              <a:buNone/>
            </a:pPr>
            <a:r>
              <a:rPr lang="pt-BR" b="1" dirty="0">
                <a:latin typeface="Arial" pitchFamily="34" charset="0"/>
                <a:cs typeface="Arial" pitchFamily="34" charset="0"/>
              </a:rPr>
              <a:t>IV – aproveitamento; </a:t>
            </a:r>
            <a:r>
              <a:rPr lang="pt-BR" dirty="0">
                <a:latin typeface="Arial" pitchFamily="34" charset="0"/>
                <a:cs typeface="Arial" pitchFamily="34" charset="0"/>
              </a:rPr>
              <a:t>(ver art.45,46,47 e 48)</a:t>
            </a:r>
          </a:p>
          <a:p>
            <a:pPr algn="just">
              <a:buNone/>
            </a:pPr>
            <a:r>
              <a:rPr lang="pt-BR" b="1" dirty="0">
                <a:latin typeface="Arial" pitchFamily="34" charset="0"/>
                <a:cs typeface="Arial" pitchFamily="34" charset="0"/>
              </a:rPr>
              <a:t>V – readaptação; </a:t>
            </a:r>
            <a:r>
              <a:rPr lang="pt-BR" dirty="0">
                <a:latin typeface="Arial" pitchFamily="34" charset="0"/>
                <a:cs typeface="Arial" pitchFamily="34" charset="0"/>
              </a:rPr>
              <a:t>(ver art.49, 50,51)</a:t>
            </a:r>
          </a:p>
          <a:p>
            <a:pPr algn="just">
              <a:buNone/>
            </a:pPr>
            <a:r>
              <a:rPr lang="pt-BR" b="1" dirty="0">
                <a:latin typeface="Arial" pitchFamily="34" charset="0"/>
                <a:cs typeface="Arial" pitchFamily="34" charset="0"/>
              </a:rPr>
              <a:t>VI – outras formas determinadas em lei. </a:t>
            </a:r>
            <a:endParaRPr lang="pt-BR" dirty="0">
              <a:latin typeface="Arial" pitchFamily="34" charset="0"/>
              <a:cs typeface="Arial" pitchFamily="34" charset="0"/>
            </a:endParaRPr>
          </a:p>
          <a:p>
            <a:pPr algn="just"/>
            <a:endParaRPr lang="pt-BR" dirty="0">
              <a:latin typeface="Arial" pitchFamily="34" charset="0"/>
              <a:cs typeface="Arial" pitchFamily="34" charset="0"/>
            </a:endParaRPr>
          </a:p>
        </p:txBody>
      </p:sp>
    </p:spTree>
    <p:extLst>
      <p:ext uri="{BB962C8B-B14F-4D97-AF65-F5344CB8AC3E}">
        <p14:creationId xmlns:p14="http://schemas.microsoft.com/office/powerpoint/2010/main" val="2662156306"/>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609600" y="1340017"/>
            <a:ext cx="2454442" cy="536909"/>
          </a:xfrm>
          <a:solidFill>
            <a:schemeClr val="accent1">
              <a:lumMod val="40000"/>
              <a:lumOff val="60000"/>
            </a:schemeClr>
          </a:solidFill>
        </p:spPr>
        <p:txBody>
          <a:bodyPr>
            <a:normAutofit/>
          </a:bodyPr>
          <a:lstStyle/>
          <a:p>
            <a:r>
              <a:rPr lang="pt-BR" sz="2800" dirty="0">
                <a:latin typeface="Arial Black" pitchFamily="34" charset="0"/>
              </a:rPr>
              <a:t>Provimento</a:t>
            </a:r>
          </a:p>
        </p:txBody>
      </p:sp>
      <p:sp>
        <p:nvSpPr>
          <p:cNvPr id="3" name="Espaço Reservado para Conteúdo 2"/>
          <p:cNvSpPr>
            <a:spLocks noGrp="1"/>
          </p:cNvSpPr>
          <p:nvPr>
            <p:ph idx="4294967295"/>
          </p:nvPr>
        </p:nvSpPr>
        <p:spPr>
          <a:xfrm>
            <a:off x="176463" y="2214564"/>
            <a:ext cx="11790948" cy="2726404"/>
          </a:xfrm>
        </p:spPr>
        <p:txBody>
          <a:bodyPr>
            <a:normAutofit/>
          </a:bodyPr>
          <a:lstStyle/>
          <a:p>
            <a:pPr algn="just">
              <a:buNone/>
            </a:pPr>
            <a:r>
              <a:rPr lang="pt-BR" dirty="0">
                <a:latin typeface="Arial" pitchFamily="34" charset="0"/>
                <a:cs typeface="Arial" pitchFamily="34" charset="0"/>
              </a:rPr>
              <a:t>   É ato administrativo por meio do qual é preenchido cargo público, com a designação de seu titular. </a:t>
            </a:r>
          </a:p>
          <a:p>
            <a:pPr algn="just">
              <a:buNone/>
            </a:pPr>
            <a:r>
              <a:rPr lang="pt-BR" dirty="0">
                <a:latin typeface="Arial" pitchFamily="34" charset="0"/>
                <a:cs typeface="Arial" pitchFamily="34" charset="0"/>
              </a:rPr>
              <a:t>	De acordo com o Texto Constitucional, os cargos públicos podem ser de provimento em comissão ou efetivo. O provimento dos cargos públicos far-se-á mediante ato da autoridade competente de cada Poder.  </a:t>
            </a:r>
          </a:p>
          <a:p>
            <a:pPr algn="just"/>
            <a:endParaRPr lang="pt-BR" dirty="0">
              <a:latin typeface="Arial" pitchFamily="34" charset="0"/>
              <a:cs typeface="Arial" pitchFamily="34" charset="0"/>
            </a:endParaRPr>
          </a:p>
        </p:txBody>
      </p:sp>
    </p:spTree>
    <p:extLst>
      <p:ext uri="{BB962C8B-B14F-4D97-AF65-F5344CB8AC3E}">
        <p14:creationId xmlns:p14="http://schemas.microsoft.com/office/powerpoint/2010/main" val="4276006686"/>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4676273" y="214314"/>
            <a:ext cx="2839453" cy="555707"/>
          </a:xfrm>
          <a:solidFill>
            <a:schemeClr val="accent1">
              <a:lumMod val="40000"/>
              <a:lumOff val="60000"/>
            </a:schemeClr>
          </a:solidFill>
        </p:spPr>
        <p:txBody>
          <a:bodyPr>
            <a:normAutofit/>
          </a:bodyPr>
          <a:lstStyle/>
          <a:p>
            <a:pPr algn="ctr"/>
            <a:r>
              <a:rPr lang="pt-BR" sz="2800" b="1" dirty="0">
                <a:latin typeface="Arial Black" pitchFamily="34" charset="0"/>
              </a:rPr>
              <a:t>Reintegração</a:t>
            </a:r>
            <a:endParaRPr lang="pt-BR" sz="2800" dirty="0">
              <a:latin typeface="Arial Black" pitchFamily="34" charset="0"/>
            </a:endParaRPr>
          </a:p>
        </p:txBody>
      </p:sp>
      <p:graphicFrame>
        <p:nvGraphicFramePr>
          <p:cNvPr id="5" name="Tabela 4"/>
          <p:cNvGraphicFramePr>
            <a:graphicFrameLocks noGrp="1"/>
          </p:cNvGraphicFramePr>
          <p:nvPr>
            <p:extLst>
              <p:ext uri="{D42A27DB-BD31-4B8C-83A1-F6EECF244321}">
                <p14:modId xmlns:p14="http://schemas.microsoft.com/office/powerpoint/2010/main" val="1901406985"/>
              </p:ext>
            </p:extLst>
          </p:nvPr>
        </p:nvGraphicFramePr>
        <p:xfrm>
          <a:off x="1523999" y="1445125"/>
          <a:ext cx="9144000" cy="3608140"/>
        </p:xfrm>
        <a:graphic>
          <a:graphicData uri="http://schemas.openxmlformats.org/drawingml/2006/table">
            <a:tbl>
              <a:tblPr firstRow="1" bandRow="1">
                <a:tableStyleId>{073A0DAA-6AF3-43AB-8588-CEC1D06C72B9}</a:tableStyleId>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902035">
                <a:tc>
                  <a:txBody>
                    <a:bodyPr/>
                    <a:lstStyle/>
                    <a:p>
                      <a:pPr algn="ctr"/>
                      <a:r>
                        <a:rPr lang="pt-BR" sz="2000" b="1" dirty="0">
                          <a:solidFill>
                            <a:schemeClr val="tx1"/>
                          </a:solidFill>
                          <a:latin typeface="Arial" pitchFamily="34" charset="0"/>
                          <a:cs typeface="Arial" pitchFamily="34" charset="0"/>
                        </a:rPr>
                        <a:t>CONSTITUIÇÃO FEDERAL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r>
                        <a:rPr lang="pt-BR" sz="2000" b="1" dirty="0">
                          <a:solidFill>
                            <a:schemeClr val="tx1"/>
                          </a:solidFill>
                          <a:latin typeface="Arial" pitchFamily="34" charset="0"/>
                          <a:cs typeface="Arial" pitchFamily="34" charset="0"/>
                        </a:rPr>
                        <a:t>ESTATUTO DO RIO DE JANEIRO</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902035">
                <a:tc>
                  <a:txBody>
                    <a:bodyPr/>
                    <a:lstStyle/>
                    <a:p>
                      <a:pPr algn="ctr">
                        <a:spcBef>
                          <a:spcPts val="600"/>
                        </a:spcBef>
                        <a:spcAft>
                          <a:spcPts val="0"/>
                        </a:spcAft>
                      </a:pPr>
                      <a:r>
                        <a:rPr lang="pt-BR" sz="2000" b="1" dirty="0">
                          <a:latin typeface="Arial" pitchFamily="34" charset="0"/>
                          <a:cs typeface="Arial" pitchFamily="34" charset="0"/>
                        </a:rPr>
                        <a:t>SERVIDOR ESTÁVEL</a:t>
                      </a:r>
                      <a:endParaRPr lang="pt-BR" sz="2000" b="1" dirty="0">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spcBef>
                          <a:spcPts val="600"/>
                        </a:spcBef>
                        <a:spcAft>
                          <a:spcPts val="0"/>
                        </a:spcAft>
                      </a:pPr>
                      <a:r>
                        <a:rPr lang="pt-BR" sz="2000" b="1" dirty="0">
                          <a:latin typeface="Arial" pitchFamily="34" charset="0"/>
                          <a:cs typeface="Arial" pitchFamily="34" charset="0"/>
                        </a:rPr>
                        <a:t>NÃO PRECISA SER ESTÁVEL</a:t>
                      </a:r>
                      <a:endParaRPr lang="pt-BR" sz="2000" b="1" dirty="0">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1"/>
                  </a:ext>
                </a:extLst>
              </a:tr>
              <a:tr h="902035">
                <a:tc>
                  <a:txBody>
                    <a:bodyPr/>
                    <a:lstStyle/>
                    <a:p>
                      <a:pPr algn="ctr">
                        <a:spcBef>
                          <a:spcPts val="600"/>
                        </a:spcBef>
                        <a:spcAft>
                          <a:spcPts val="0"/>
                        </a:spcAft>
                      </a:pPr>
                      <a:r>
                        <a:rPr lang="pt-BR" sz="2000" b="1" dirty="0">
                          <a:latin typeface="Arial" pitchFamily="34" charset="0"/>
                          <a:cs typeface="Arial" pitchFamily="34" charset="0"/>
                        </a:rPr>
                        <a:t>DEMISSÃO</a:t>
                      </a:r>
                      <a:endParaRPr lang="pt-BR" sz="2000" b="1" dirty="0">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spcBef>
                          <a:spcPts val="600"/>
                        </a:spcBef>
                        <a:spcAft>
                          <a:spcPts val="0"/>
                        </a:spcAft>
                      </a:pPr>
                      <a:r>
                        <a:rPr lang="pt-BR" sz="2000" b="1" dirty="0">
                          <a:latin typeface="Arial" pitchFamily="34" charset="0"/>
                          <a:cs typeface="Arial" pitchFamily="34" charset="0"/>
                        </a:rPr>
                        <a:t>DEMISSÃO OU EXONERAÇÃO</a:t>
                      </a:r>
                      <a:endParaRPr lang="pt-BR" sz="2000" b="1" dirty="0">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2"/>
                  </a:ext>
                </a:extLst>
              </a:tr>
              <a:tr h="902035">
                <a:tc>
                  <a:txBody>
                    <a:bodyPr/>
                    <a:lstStyle/>
                    <a:p>
                      <a:pPr algn="ctr">
                        <a:spcBef>
                          <a:spcPts val="600"/>
                        </a:spcBef>
                        <a:spcAft>
                          <a:spcPts val="0"/>
                        </a:spcAft>
                      </a:pPr>
                      <a:r>
                        <a:rPr lang="pt-BR" sz="2000" b="1" dirty="0">
                          <a:latin typeface="Arial" pitchFamily="34" charset="0"/>
                          <a:cs typeface="Arial" pitchFamily="34" charset="0"/>
                        </a:rPr>
                        <a:t>DECISÃO JUDICIAL</a:t>
                      </a:r>
                      <a:endParaRPr lang="pt-BR" sz="2000" b="1" dirty="0">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spcBef>
                          <a:spcPts val="600"/>
                        </a:spcBef>
                        <a:spcAft>
                          <a:spcPts val="0"/>
                        </a:spcAft>
                      </a:pPr>
                      <a:r>
                        <a:rPr lang="pt-BR" sz="2000" b="1" dirty="0">
                          <a:latin typeface="Arial" pitchFamily="34" charset="0"/>
                          <a:cs typeface="Arial" pitchFamily="34" charset="0"/>
                        </a:rPr>
                        <a:t>DECISÃO JUDICIAL OU ADMINISTRATIVA</a:t>
                      </a:r>
                      <a:endParaRPr lang="pt-BR" sz="2000" b="1" dirty="0">
                        <a:latin typeface="Arial" pitchFamily="34" charset="0"/>
                        <a:ea typeface="Times New Roman"/>
                        <a:cs typeface="Arial"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14276238"/>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4407038" y="114311"/>
            <a:ext cx="3112168" cy="685782"/>
          </a:xfrm>
          <a:solidFill>
            <a:schemeClr val="accent5">
              <a:lumMod val="60000"/>
              <a:lumOff val="40000"/>
            </a:schemeClr>
          </a:solidFill>
        </p:spPr>
        <p:txBody>
          <a:bodyPr>
            <a:normAutofit/>
          </a:bodyPr>
          <a:lstStyle/>
          <a:p>
            <a:r>
              <a:rPr lang="pt-BR" sz="2800" dirty="0">
                <a:latin typeface="Arial" pitchFamily="34" charset="0"/>
                <a:cs typeface="Arial" pitchFamily="34" charset="0"/>
              </a:rPr>
              <a:t>REINTEGRAÇÃO</a:t>
            </a:r>
          </a:p>
        </p:txBody>
      </p:sp>
      <p:sp>
        <p:nvSpPr>
          <p:cNvPr id="4" name="Retângulo 3"/>
          <p:cNvSpPr/>
          <p:nvPr/>
        </p:nvSpPr>
        <p:spPr>
          <a:xfrm>
            <a:off x="345241" y="3589303"/>
            <a:ext cx="1428760" cy="1097280"/>
          </a:xfrm>
          <a:prstGeom prst="rect">
            <a:avLst/>
          </a:prstGeom>
          <a:solidFill>
            <a:schemeClr val="tx1"/>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pt-BR" b="1" dirty="0">
                <a:solidFill>
                  <a:schemeClr val="bg1"/>
                </a:solidFill>
                <a:latin typeface="Arial" pitchFamily="34" charset="0"/>
                <a:cs typeface="Arial" pitchFamily="34" charset="0"/>
              </a:rPr>
              <a:t>SERVIDOR</a:t>
            </a:r>
          </a:p>
        </p:txBody>
      </p:sp>
      <p:sp>
        <p:nvSpPr>
          <p:cNvPr id="5" name="Retângulo 4"/>
          <p:cNvSpPr/>
          <p:nvPr/>
        </p:nvSpPr>
        <p:spPr>
          <a:xfrm>
            <a:off x="2381224" y="5072074"/>
            <a:ext cx="1928826" cy="1097280"/>
          </a:xfrm>
          <a:prstGeom prst="rect">
            <a:avLst/>
          </a:prstGeom>
          <a:solidFill>
            <a:schemeClr val="accent4">
              <a:lumMod val="75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pt-BR" b="1" dirty="0">
                <a:solidFill>
                  <a:schemeClr val="bg1"/>
                </a:solidFill>
                <a:latin typeface="Arial" pitchFamily="34" charset="0"/>
                <a:cs typeface="Arial" pitchFamily="34" charset="0"/>
              </a:rPr>
              <a:t>EXONERAÇÃO</a:t>
            </a:r>
          </a:p>
        </p:txBody>
      </p:sp>
      <p:sp>
        <p:nvSpPr>
          <p:cNvPr id="6" name="Retângulo 5"/>
          <p:cNvSpPr/>
          <p:nvPr/>
        </p:nvSpPr>
        <p:spPr>
          <a:xfrm>
            <a:off x="2381224" y="2143116"/>
            <a:ext cx="1428760" cy="1097280"/>
          </a:xfrm>
          <a:prstGeom prst="rect">
            <a:avLst/>
          </a:prstGeom>
          <a:solidFill>
            <a:schemeClr val="accent2">
              <a:lumMod val="5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pt-BR" b="1" dirty="0">
                <a:solidFill>
                  <a:schemeClr val="bg1"/>
                </a:solidFill>
                <a:latin typeface="Arial" pitchFamily="34" charset="0"/>
                <a:cs typeface="Arial" pitchFamily="34" charset="0"/>
              </a:rPr>
              <a:t>DEMISSÃO</a:t>
            </a:r>
          </a:p>
        </p:txBody>
      </p:sp>
      <p:sp>
        <p:nvSpPr>
          <p:cNvPr id="7" name="Retângulo 6"/>
          <p:cNvSpPr/>
          <p:nvPr/>
        </p:nvSpPr>
        <p:spPr>
          <a:xfrm>
            <a:off x="3952860" y="3600451"/>
            <a:ext cx="1500198" cy="1097280"/>
          </a:xfrm>
          <a:prstGeom prst="rect">
            <a:avLst/>
          </a:prstGeom>
          <a:solidFill>
            <a:schemeClr val="tx1"/>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pt-BR" b="1" dirty="0">
                <a:solidFill>
                  <a:schemeClr val="bg1"/>
                </a:solidFill>
                <a:latin typeface="Arial" pitchFamily="34" charset="0"/>
                <a:cs typeface="Arial" pitchFamily="34" charset="0"/>
              </a:rPr>
              <a:t>RECORRER</a:t>
            </a:r>
          </a:p>
        </p:txBody>
      </p:sp>
      <p:sp>
        <p:nvSpPr>
          <p:cNvPr id="8" name="Retângulo 7"/>
          <p:cNvSpPr/>
          <p:nvPr/>
        </p:nvSpPr>
        <p:spPr>
          <a:xfrm>
            <a:off x="4452926" y="2071678"/>
            <a:ext cx="2928958" cy="1097280"/>
          </a:xfrm>
          <a:prstGeom prst="rect">
            <a:avLst/>
          </a:prstGeom>
          <a:solidFill>
            <a:schemeClr val="accent6">
              <a:lumMod val="60000"/>
              <a:lumOff val="4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pt-BR" dirty="0">
                <a:latin typeface="Arial" pitchFamily="34" charset="0"/>
                <a:cs typeface="Arial" pitchFamily="34" charset="0"/>
              </a:rPr>
              <a:t>ADMINISTRATIVAMENTE</a:t>
            </a:r>
          </a:p>
        </p:txBody>
      </p:sp>
      <p:sp>
        <p:nvSpPr>
          <p:cNvPr id="9" name="Retângulo 8"/>
          <p:cNvSpPr/>
          <p:nvPr/>
        </p:nvSpPr>
        <p:spPr>
          <a:xfrm>
            <a:off x="5238744" y="5214950"/>
            <a:ext cx="2000264" cy="1097280"/>
          </a:xfrm>
          <a:prstGeom prst="rect">
            <a:avLst/>
          </a:prstGeom>
          <a:solidFill>
            <a:schemeClr val="accent2">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pt-BR" dirty="0">
                <a:latin typeface="Arial" pitchFamily="34" charset="0"/>
                <a:cs typeface="Arial" pitchFamily="34" charset="0"/>
              </a:rPr>
              <a:t>JUDICIALMENTE</a:t>
            </a:r>
          </a:p>
        </p:txBody>
      </p:sp>
      <p:sp>
        <p:nvSpPr>
          <p:cNvPr id="10" name="Retângulo 9"/>
          <p:cNvSpPr/>
          <p:nvPr/>
        </p:nvSpPr>
        <p:spPr>
          <a:xfrm>
            <a:off x="8096264" y="1500175"/>
            <a:ext cx="2357454" cy="728668"/>
          </a:xfrm>
          <a:prstGeom prst="rect">
            <a:avLst/>
          </a:prstGeom>
          <a:solidFill>
            <a:schemeClr val="accent6">
              <a:lumMod val="60000"/>
              <a:lumOff val="4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pt-BR" dirty="0">
                <a:latin typeface="Arial" pitchFamily="34" charset="0"/>
                <a:cs typeface="Arial" pitchFamily="34" charset="0"/>
              </a:rPr>
              <a:t>PEDIDO DE RECONSIDERAÇÃO</a:t>
            </a:r>
          </a:p>
        </p:txBody>
      </p:sp>
      <p:sp>
        <p:nvSpPr>
          <p:cNvPr id="11" name="Retângulo 10"/>
          <p:cNvSpPr/>
          <p:nvPr/>
        </p:nvSpPr>
        <p:spPr>
          <a:xfrm>
            <a:off x="8382016" y="2428868"/>
            <a:ext cx="1928826" cy="642942"/>
          </a:xfrm>
          <a:prstGeom prst="rect">
            <a:avLst/>
          </a:prstGeom>
          <a:solidFill>
            <a:schemeClr val="accent6">
              <a:lumMod val="60000"/>
              <a:lumOff val="4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pt-BR" dirty="0">
                <a:latin typeface="Arial" pitchFamily="34" charset="0"/>
                <a:cs typeface="Arial" pitchFamily="34" charset="0"/>
              </a:rPr>
              <a:t>RECURSO HIERÁRQUICO</a:t>
            </a:r>
          </a:p>
        </p:txBody>
      </p:sp>
      <p:sp>
        <p:nvSpPr>
          <p:cNvPr id="12" name="Retângulo 11"/>
          <p:cNvSpPr/>
          <p:nvPr/>
        </p:nvSpPr>
        <p:spPr>
          <a:xfrm>
            <a:off x="8382016" y="3357562"/>
            <a:ext cx="1928826" cy="714380"/>
          </a:xfrm>
          <a:prstGeom prst="rect">
            <a:avLst/>
          </a:prstGeom>
          <a:solidFill>
            <a:schemeClr val="accent6">
              <a:lumMod val="60000"/>
              <a:lumOff val="4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pt-BR" dirty="0">
                <a:latin typeface="Arial" pitchFamily="34" charset="0"/>
                <a:cs typeface="Arial" pitchFamily="34" charset="0"/>
              </a:rPr>
              <a:t>PEDIDO DE REVISÃO</a:t>
            </a:r>
          </a:p>
        </p:txBody>
      </p:sp>
      <p:sp>
        <p:nvSpPr>
          <p:cNvPr id="14" name="Retângulo 13"/>
          <p:cNvSpPr/>
          <p:nvPr/>
        </p:nvSpPr>
        <p:spPr>
          <a:xfrm>
            <a:off x="8310578" y="5229238"/>
            <a:ext cx="1928826" cy="842968"/>
          </a:xfrm>
          <a:prstGeom prst="rect">
            <a:avLst/>
          </a:prstGeom>
          <a:solidFill>
            <a:schemeClr val="accent2">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pt-BR" dirty="0">
                <a:latin typeface="Arial" pitchFamily="34" charset="0"/>
                <a:cs typeface="Arial" pitchFamily="34" charset="0"/>
              </a:rPr>
              <a:t>AÇÃO DE NULIDADE</a:t>
            </a:r>
          </a:p>
        </p:txBody>
      </p:sp>
      <p:cxnSp>
        <p:nvCxnSpPr>
          <p:cNvPr id="16" name="Conector angulado 15"/>
          <p:cNvCxnSpPr>
            <a:stCxn id="4" idx="2"/>
            <a:endCxn id="5" idx="1"/>
          </p:cNvCxnSpPr>
          <p:nvPr/>
        </p:nvCxnSpPr>
        <p:spPr>
          <a:xfrm rot="16200000" flipH="1">
            <a:off x="1253357" y="4492846"/>
            <a:ext cx="934131" cy="1321603"/>
          </a:xfrm>
          <a:prstGeom prst="bentConnector2">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25" name="Conector angulado 24"/>
          <p:cNvCxnSpPr/>
          <p:nvPr/>
        </p:nvCxnSpPr>
        <p:spPr>
          <a:xfrm rot="16200000" flipH="1">
            <a:off x="4917273" y="4750603"/>
            <a:ext cx="428628" cy="357190"/>
          </a:xfrm>
          <a:prstGeom prst="bentConnector3">
            <a:avLst>
              <a:gd name="adj1" fmla="val 50000"/>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27" name="Conector angulado 26"/>
          <p:cNvCxnSpPr>
            <a:stCxn id="4" idx="0"/>
            <a:endCxn id="6" idx="1"/>
          </p:cNvCxnSpPr>
          <p:nvPr/>
        </p:nvCxnSpPr>
        <p:spPr>
          <a:xfrm rot="5400000" flipH="1" flipV="1">
            <a:off x="1271649" y="2479729"/>
            <a:ext cx="897547" cy="1321603"/>
          </a:xfrm>
          <a:prstGeom prst="bentConnector2">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31" name="Conector angulado 30"/>
          <p:cNvCxnSpPr/>
          <p:nvPr/>
        </p:nvCxnSpPr>
        <p:spPr>
          <a:xfrm rot="5400000" flipH="1" flipV="1">
            <a:off x="4917273" y="3207542"/>
            <a:ext cx="428628" cy="357190"/>
          </a:xfrm>
          <a:prstGeom prst="bentConnector3">
            <a:avLst>
              <a:gd name="adj1" fmla="val 50000"/>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32" name="Conector angulado 31"/>
          <p:cNvCxnSpPr/>
          <p:nvPr/>
        </p:nvCxnSpPr>
        <p:spPr>
          <a:xfrm rot="16200000" flipH="1">
            <a:off x="3702827" y="3207542"/>
            <a:ext cx="428628" cy="357190"/>
          </a:xfrm>
          <a:prstGeom prst="bentConnector3">
            <a:avLst>
              <a:gd name="adj1" fmla="val 50000"/>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33" name="Conector angulado 32"/>
          <p:cNvCxnSpPr/>
          <p:nvPr/>
        </p:nvCxnSpPr>
        <p:spPr>
          <a:xfrm rot="5400000" flipH="1" flipV="1">
            <a:off x="3702827" y="4664877"/>
            <a:ext cx="428628" cy="357190"/>
          </a:xfrm>
          <a:prstGeom prst="bentConnector3">
            <a:avLst>
              <a:gd name="adj1" fmla="val 50000"/>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35" name="Conector de seta reta 34"/>
          <p:cNvCxnSpPr>
            <a:endCxn id="10" idx="1"/>
          </p:cNvCxnSpPr>
          <p:nvPr/>
        </p:nvCxnSpPr>
        <p:spPr>
          <a:xfrm flipV="1">
            <a:off x="7381884" y="1864510"/>
            <a:ext cx="714380" cy="492921"/>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39" name="Conector de seta reta 38"/>
          <p:cNvCxnSpPr>
            <a:stCxn id="8" idx="3"/>
          </p:cNvCxnSpPr>
          <p:nvPr/>
        </p:nvCxnSpPr>
        <p:spPr>
          <a:xfrm>
            <a:off x="7381884" y="2620318"/>
            <a:ext cx="1000132" cy="37152"/>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40" name="Conector de seta reta 39"/>
          <p:cNvCxnSpPr>
            <a:endCxn id="12" idx="1"/>
          </p:cNvCxnSpPr>
          <p:nvPr/>
        </p:nvCxnSpPr>
        <p:spPr>
          <a:xfrm>
            <a:off x="7310446" y="3143248"/>
            <a:ext cx="1071570" cy="571504"/>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41" name="Conector de seta reta 40"/>
          <p:cNvCxnSpPr/>
          <p:nvPr/>
        </p:nvCxnSpPr>
        <p:spPr>
          <a:xfrm>
            <a:off x="7310446" y="5572140"/>
            <a:ext cx="928694" cy="1588"/>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0052868"/>
      </p:ext>
    </p:extLst>
  </p:cSld>
  <p:clrMapOvr>
    <a:masterClrMapping/>
  </p:clrMapOvr>
  <p:transition>
    <p:newsflash/>
    <p:sndAc>
      <p:stSnd>
        <p:snd r:embed="rId2" name="camera.wav"/>
      </p:stSnd>
    </p:sndAc>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144379" y="2160671"/>
            <a:ext cx="8229600" cy="4006850"/>
          </a:xfrm>
        </p:spPr>
        <p:txBody>
          <a:bodyPr/>
          <a:lstStyle/>
          <a:p>
            <a:pPr marL="514350" indent="-514350">
              <a:buFont typeface="+mj-lt"/>
              <a:buAutoNum type="arabicPeriod"/>
            </a:pPr>
            <a:r>
              <a:rPr lang="pt-BR" dirty="0">
                <a:latin typeface="Arial" pitchFamily="34" charset="0"/>
                <a:cs typeface="Arial" pitchFamily="34" charset="0"/>
              </a:rPr>
              <a:t>Nomeação</a:t>
            </a:r>
          </a:p>
          <a:p>
            <a:pPr marL="514350" indent="-514350">
              <a:buFont typeface="+mj-lt"/>
              <a:buAutoNum type="arabicPeriod"/>
            </a:pPr>
            <a:r>
              <a:rPr lang="pt-BR" dirty="0">
                <a:latin typeface="Arial" pitchFamily="34" charset="0"/>
                <a:cs typeface="Arial" pitchFamily="34" charset="0"/>
              </a:rPr>
              <a:t>Promoção</a:t>
            </a:r>
          </a:p>
          <a:p>
            <a:pPr marL="514350" indent="-514350">
              <a:buFont typeface="+mj-lt"/>
              <a:buAutoNum type="arabicPeriod"/>
            </a:pPr>
            <a:r>
              <a:rPr lang="pt-BR" dirty="0">
                <a:latin typeface="Arial" pitchFamily="34" charset="0"/>
                <a:cs typeface="Arial" pitchFamily="34" charset="0"/>
              </a:rPr>
              <a:t>Readaptação</a:t>
            </a:r>
          </a:p>
          <a:p>
            <a:pPr marL="514350" indent="-514350">
              <a:buFont typeface="+mj-lt"/>
              <a:buAutoNum type="arabicPeriod"/>
            </a:pPr>
            <a:r>
              <a:rPr lang="pt-BR" dirty="0">
                <a:latin typeface="Arial" pitchFamily="34" charset="0"/>
                <a:cs typeface="Arial" pitchFamily="34" charset="0"/>
              </a:rPr>
              <a:t>Reversão</a:t>
            </a:r>
          </a:p>
          <a:p>
            <a:pPr marL="514350" indent="-514350">
              <a:buFont typeface="+mj-lt"/>
              <a:buAutoNum type="arabicPeriod"/>
            </a:pPr>
            <a:r>
              <a:rPr lang="pt-BR" dirty="0">
                <a:latin typeface="Arial" pitchFamily="34" charset="0"/>
                <a:cs typeface="Arial" pitchFamily="34" charset="0"/>
              </a:rPr>
              <a:t>Reintegração</a:t>
            </a:r>
          </a:p>
          <a:p>
            <a:pPr marL="514350" indent="-514350">
              <a:buFont typeface="+mj-lt"/>
              <a:buAutoNum type="arabicPeriod"/>
            </a:pPr>
            <a:r>
              <a:rPr lang="pt-BR" dirty="0">
                <a:latin typeface="Arial" pitchFamily="34" charset="0"/>
                <a:cs typeface="Arial" pitchFamily="34" charset="0"/>
              </a:rPr>
              <a:t>Recondução</a:t>
            </a:r>
          </a:p>
          <a:p>
            <a:pPr marL="514350" indent="-514350">
              <a:buFont typeface="+mj-lt"/>
              <a:buAutoNum type="arabicPeriod"/>
            </a:pPr>
            <a:r>
              <a:rPr lang="pt-BR" dirty="0">
                <a:latin typeface="Arial" pitchFamily="34" charset="0"/>
                <a:cs typeface="Arial" pitchFamily="34" charset="0"/>
              </a:rPr>
              <a:t>Aproveitamento</a:t>
            </a:r>
          </a:p>
          <a:p>
            <a:pPr marL="514350" indent="-514350">
              <a:buFont typeface="+mj-lt"/>
              <a:buAutoNum type="arabicPeriod"/>
            </a:pPr>
            <a:endParaRPr lang="pt-BR" dirty="0">
              <a:latin typeface="Arial" pitchFamily="34" charset="0"/>
              <a:cs typeface="Arial" pitchFamily="34" charset="0"/>
            </a:endParaRPr>
          </a:p>
        </p:txBody>
      </p:sp>
      <p:sp>
        <p:nvSpPr>
          <p:cNvPr id="4" name="Título 1"/>
          <p:cNvSpPr txBox="1">
            <a:spLocks/>
          </p:cNvSpPr>
          <p:nvPr/>
        </p:nvSpPr>
        <p:spPr>
          <a:xfrm>
            <a:off x="144379" y="1255546"/>
            <a:ext cx="5342021" cy="557212"/>
          </a:xfrm>
          <a:prstGeom prst="rect">
            <a:avLst/>
          </a:prstGeom>
          <a:solidFill>
            <a:schemeClr val="accent1">
              <a:lumMod val="60000"/>
              <a:lumOff val="4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t-BR" sz="2800">
                <a:latin typeface="Arial Black" pitchFamily="34" charset="0"/>
              </a:rPr>
              <a:t>FORMAS DE PROVIMENTO</a:t>
            </a:r>
            <a:endParaRPr lang="pt-BR" sz="2800" dirty="0">
              <a:latin typeface="Arial Black" pitchFamily="34" charset="0"/>
            </a:endParaRPr>
          </a:p>
        </p:txBody>
      </p:sp>
    </p:spTree>
    <p:extLst>
      <p:ext uri="{BB962C8B-B14F-4D97-AF65-F5344CB8AC3E}">
        <p14:creationId xmlns:p14="http://schemas.microsoft.com/office/powerpoint/2010/main" val="160175699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4294967295"/>
          </p:nvPr>
        </p:nvSpPr>
        <p:spPr>
          <a:xfrm>
            <a:off x="273572" y="1225519"/>
            <a:ext cx="11502190" cy="5240595"/>
          </a:xfrm>
        </p:spPr>
        <p:txBody>
          <a:bodyPr>
            <a:noAutofit/>
          </a:bodyPr>
          <a:lstStyle/>
          <a:p>
            <a:pPr marL="0" indent="0" algn="just">
              <a:lnSpc>
                <a:spcPct val="70000"/>
              </a:lnSpc>
              <a:buNone/>
            </a:pPr>
            <a:r>
              <a:rPr lang="pt-BR" sz="2600" dirty="0">
                <a:latin typeface="Arial" pitchFamily="34" charset="0"/>
                <a:cs typeface="Arial" pitchFamily="34" charset="0"/>
              </a:rPr>
              <a:t>RIO PREVIDENCIA/RJ</a:t>
            </a:r>
          </a:p>
          <a:p>
            <a:pPr marL="0" indent="0" algn="just">
              <a:lnSpc>
                <a:spcPct val="70000"/>
              </a:lnSpc>
              <a:buNone/>
            </a:pPr>
            <a:r>
              <a:rPr lang="pt-BR" sz="2600" dirty="0">
                <a:latin typeface="Arial" pitchFamily="34" charset="0"/>
                <a:cs typeface="Arial" pitchFamily="34" charset="0"/>
              </a:rPr>
              <a:t>4.</a:t>
            </a:r>
            <a:r>
              <a:rPr lang="pt-BR" sz="2600" dirty="0">
                <a:latin typeface="Arial" pitchFamily="34" charset="0"/>
                <a:cs typeface="Arial" pitchFamily="34" charset="0"/>
              </a:rPr>
              <a:t>	De acordo com o Estatuto dos funcionários </a:t>
            </a:r>
            <a:r>
              <a:rPr lang="pt-BR" sz="2600" dirty="0" err="1">
                <a:latin typeface="Arial" pitchFamily="34" charset="0"/>
                <a:cs typeface="Arial" pitchFamily="34" charset="0"/>
              </a:rPr>
              <a:t>Publicos</a:t>
            </a:r>
            <a:r>
              <a:rPr lang="pt-BR" sz="2600" dirty="0">
                <a:latin typeface="Arial" pitchFamily="34" charset="0"/>
                <a:cs typeface="Arial" pitchFamily="34" charset="0"/>
              </a:rPr>
              <a:t> Civis do Estado do Rio de Janeiro, conceder-se-á licença:</a:t>
            </a:r>
          </a:p>
          <a:p>
            <a:pPr marL="0" indent="0" algn="just">
              <a:lnSpc>
                <a:spcPct val="70000"/>
              </a:lnSpc>
              <a:buNone/>
            </a:pPr>
            <a:endParaRPr lang="pt-BR" sz="2600" dirty="0">
              <a:latin typeface="Arial" pitchFamily="34" charset="0"/>
              <a:cs typeface="Arial" pitchFamily="34" charset="0"/>
            </a:endParaRPr>
          </a:p>
          <a:p>
            <a:pPr marL="0" indent="0" algn="just">
              <a:lnSpc>
                <a:spcPct val="70000"/>
              </a:lnSpc>
              <a:buNone/>
            </a:pPr>
            <a:r>
              <a:rPr lang="pt-BR" sz="2600" dirty="0">
                <a:latin typeface="Arial" pitchFamily="34" charset="0"/>
                <a:cs typeface="Arial" pitchFamily="34" charset="0"/>
              </a:rPr>
              <a:t>a)	Para tratamento de saúde pelo prazo máximo de 12 (doze) meses</a:t>
            </a:r>
          </a:p>
          <a:p>
            <a:pPr marL="0" indent="0" algn="just">
              <a:lnSpc>
                <a:spcPct val="70000"/>
              </a:lnSpc>
              <a:buNone/>
            </a:pPr>
            <a:r>
              <a:rPr lang="pt-BR" sz="2600" dirty="0">
                <a:latin typeface="Arial" pitchFamily="34" charset="0"/>
                <a:cs typeface="Arial" pitchFamily="34" charset="0"/>
              </a:rPr>
              <a:t>b)	Para desempenho de mandato eletivo, com vencimento</a:t>
            </a:r>
          </a:p>
          <a:p>
            <a:pPr marL="0" indent="0" algn="just">
              <a:lnSpc>
                <a:spcPct val="70000"/>
              </a:lnSpc>
              <a:buNone/>
            </a:pPr>
            <a:r>
              <a:rPr lang="pt-BR" sz="2600" dirty="0">
                <a:latin typeface="Arial" pitchFamily="34" charset="0"/>
                <a:cs typeface="Arial" pitchFamily="34" charset="0"/>
              </a:rPr>
              <a:t>c)	A título de prêmio, depois de cada </a:t>
            </a:r>
            <a:r>
              <a:rPr lang="pt-BR" sz="2600" dirty="0" err="1">
                <a:latin typeface="Arial" pitchFamily="34" charset="0"/>
                <a:cs typeface="Arial" pitchFamily="34" charset="0"/>
              </a:rPr>
              <a:t>triêno</a:t>
            </a:r>
            <a:r>
              <a:rPr lang="pt-BR" sz="2600" dirty="0">
                <a:latin typeface="Arial" pitchFamily="34" charset="0"/>
                <a:cs typeface="Arial" pitchFamily="34" charset="0"/>
              </a:rPr>
              <a:t> ininterrupto de efetivo exercício no serviço público</a:t>
            </a:r>
          </a:p>
          <a:p>
            <a:pPr marL="0" indent="0" algn="just">
              <a:lnSpc>
                <a:spcPct val="70000"/>
              </a:lnSpc>
              <a:buNone/>
            </a:pPr>
            <a:r>
              <a:rPr lang="pt-BR" sz="2600" dirty="0">
                <a:latin typeface="Arial" pitchFamily="34" charset="0"/>
                <a:cs typeface="Arial" pitchFamily="34" charset="0"/>
              </a:rPr>
              <a:t>d)	A gestante pelo prazo mínimo de 3 (três) meses, prorrogável no caso de aleitamento materno.</a:t>
            </a:r>
          </a:p>
          <a:p>
            <a:pPr marL="0" indent="0" algn="just">
              <a:lnSpc>
                <a:spcPct val="70000"/>
              </a:lnSpc>
              <a:buNone/>
            </a:pPr>
            <a:r>
              <a:rPr lang="pt-BR" sz="2600" dirty="0">
                <a:latin typeface="Arial" pitchFamily="34" charset="0"/>
                <a:cs typeface="Arial" pitchFamily="34" charset="0"/>
              </a:rPr>
              <a:t>e)	Por motivo de doença em pessoa da família, com vencimento e vantagens integrais nos primeiros 12 (doze) meses</a:t>
            </a:r>
          </a:p>
        </p:txBody>
      </p:sp>
      <p:sp>
        <p:nvSpPr>
          <p:cNvPr id="3" name="Título 2"/>
          <p:cNvSpPr>
            <a:spLocks noGrp="1"/>
          </p:cNvSpPr>
          <p:nvPr>
            <p:ph type="title" idx="4294967295"/>
          </p:nvPr>
        </p:nvSpPr>
        <p:spPr>
          <a:xfrm>
            <a:off x="3302493" y="120816"/>
            <a:ext cx="5444348" cy="953381"/>
          </a:xfrm>
          <a:solidFill>
            <a:schemeClr val="accent1">
              <a:lumMod val="40000"/>
              <a:lumOff val="60000"/>
            </a:schemeClr>
          </a:solidFill>
        </p:spPr>
        <p:txBody>
          <a:bodyPr>
            <a:normAutofit fontScale="90000"/>
          </a:bodyPr>
          <a:lstStyle/>
          <a:p>
            <a:pPr algn="ctr"/>
            <a:r>
              <a:rPr lang="pt-BR" b="1">
                <a:latin typeface="+mn-lt"/>
              </a:rPr>
              <a:t>ESTATUTO DO ESTADO RJ</a:t>
            </a:r>
            <a:br>
              <a:rPr lang="pt-BR" b="1">
                <a:latin typeface="+mn-lt"/>
              </a:rPr>
            </a:br>
            <a:r>
              <a:rPr lang="pt-BR" sz="2800" b="1">
                <a:latin typeface="+mn-lt"/>
                <a:cs typeface="Arial" pitchFamily="34" charset="0"/>
              </a:rPr>
              <a:t>(Regime Jurídico Único)</a:t>
            </a:r>
            <a:endParaRPr lang="pt-BR" b="1" dirty="0">
              <a:latin typeface="+mn-lt"/>
            </a:endParaRPr>
          </a:p>
        </p:txBody>
      </p:sp>
      <p:pic>
        <p:nvPicPr>
          <p:cNvPr id="5" name="Imagem 4">
            <a:extLst>
              <a:ext uri="{FF2B5EF4-FFF2-40B4-BE49-F238E27FC236}">
                <a16:creationId xmlns:a16="http://schemas.microsoft.com/office/drawing/2014/main" id="{078ADF7E-D929-4E3C-8EE4-BEF627F9980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437600" y="120816"/>
            <a:ext cx="714887" cy="714887"/>
          </a:xfrm>
          <a:prstGeom prst="rect">
            <a:avLst/>
          </a:prstGeom>
        </p:spPr>
      </p:pic>
    </p:spTree>
    <p:extLst>
      <p:ext uri="{BB962C8B-B14F-4D97-AF65-F5344CB8AC3E}">
        <p14:creationId xmlns:p14="http://schemas.microsoft.com/office/powerpoint/2010/main" val="3195651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7" end="7"/>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952626" y="214313"/>
            <a:ext cx="8715375" cy="1212850"/>
          </a:xfrm>
        </p:spPr>
        <p:txBody>
          <a:bodyPr>
            <a:normAutofit/>
          </a:bodyPr>
          <a:lstStyle/>
          <a:p>
            <a:pPr algn="ctr"/>
            <a:r>
              <a:rPr lang="pt-BR" sz="2800" dirty="0">
                <a:latin typeface="Arial Black" pitchFamily="34" charset="0"/>
              </a:rPr>
              <a:t>Doença em pessoa da família</a:t>
            </a:r>
            <a:br>
              <a:rPr lang="pt-BR" sz="2800" dirty="0">
                <a:latin typeface="Arial Black" pitchFamily="34" charset="0"/>
              </a:rPr>
            </a:br>
            <a:r>
              <a:rPr lang="pt-BR" sz="2800" dirty="0">
                <a:latin typeface="Arial Black" pitchFamily="34" charset="0"/>
              </a:rPr>
              <a:t>(</a:t>
            </a:r>
            <a:r>
              <a:rPr lang="pt-BR" sz="2800" dirty="0" err="1">
                <a:latin typeface="Arial Black" pitchFamily="34" charset="0"/>
              </a:rPr>
              <a:t>Arts</a:t>
            </a:r>
            <a:r>
              <a:rPr lang="pt-BR" sz="2800" dirty="0">
                <a:latin typeface="Arial Black" pitchFamily="34" charset="0"/>
              </a:rPr>
              <a:t>. 117 ao 119)</a:t>
            </a:r>
          </a:p>
        </p:txBody>
      </p:sp>
      <p:sp>
        <p:nvSpPr>
          <p:cNvPr id="3" name="Espaço Reservado para Conteúdo 2"/>
          <p:cNvSpPr>
            <a:spLocks noGrp="1"/>
          </p:cNvSpPr>
          <p:nvPr>
            <p:ph idx="4294967295"/>
          </p:nvPr>
        </p:nvSpPr>
        <p:spPr>
          <a:xfrm>
            <a:off x="2166938" y="1500188"/>
            <a:ext cx="8501062" cy="5357812"/>
          </a:xfrm>
        </p:spPr>
        <p:txBody>
          <a:bodyPr/>
          <a:lstStyle/>
          <a:p>
            <a:pPr algn="just"/>
            <a:r>
              <a:rPr lang="pt-BR" dirty="0">
                <a:latin typeface="Arial" pitchFamily="34" charset="0"/>
                <a:cs typeface="Arial" pitchFamily="34" charset="0"/>
              </a:rPr>
              <a:t>Necessitará de prévia inspeção médica e comprovação de necessidade da presença indispensável do servidor junto ao doente.</a:t>
            </a:r>
          </a:p>
          <a:p>
            <a:pPr lvl="0" algn="just"/>
            <a:r>
              <a:rPr lang="pt-BR" dirty="0">
                <a:latin typeface="Arial" pitchFamily="34" charset="0"/>
                <a:cs typeface="Arial" pitchFamily="34" charset="0"/>
              </a:rPr>
              <a:t>Prazo máximo de 24 (vinte e quatro) meses, improrrogável.</a:t>
            </a:r>
          </a:p>
          <a:p>
            <a:pPr lvl="0" algn="just"/>
            <a:r>
              <a:rPr lang="pt-BR" dirty="0">
                <a:latin typeface="Arial" pitchFamily="34" charset="0"/>
                <a:cs typeface="Arial" pitchFamily="34" charset="0"/>
              </a:rPr>
              <a:t>Até os primeiros 12 (doze) meses a remuneração é integral e conta como efetivo exercício.</a:t>
            </a:r>
          </a:p>
          <a:p>
            <a:pPr lvl="0" algn="just"/>
            <a:r>
              <a:rPr lang="pt-BR" dirty="0">
                <a:latin typeface="Arial" pitchFamily="34" charset="0"/>
                <a:cs typeface="Arial" pitchFamily="34" charset="0"/>
              </a:rPr>
              <a:t>Após 12 (doze) meses receberá 2/3 (dois terços) da remuneração e não contará como efetivo exercício.</a:t>
            </a:r>
          </a:p>
          <a:p>
            <a:endParaRPr lang="pt-BR" dirty="0">
              <a:latin typeface="Arial" pitchFamily="34" charset="0"/>
              <a:cs typeface="Arial" pitchFamily="34" charset="0"/>
            </a:endParaRPr>
          </a:p>
        </p:txBody>
      </p:sp>
    </p:spTree>
    <p:extLst>
      <p:ext uri="{BB962C8B-B14F-4D97-AF65-F5344CB8AC3E}">
        <p14:creationId xmlns:p14="http://schemas.microsoft.com/office/powerpoint/2010/main" val="264020944"/>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4294967295"/>
          </p:nvPr>
        </p:nvSpPr>
        <p:spPr>
          <a:xfrm>
            <a:off x="273572" y="1225519"/>
            <a:ext cx="11502190" cy="5240595"/>
          </a:xfrm>
        </p:spPr>
        <p:txBody>
          <a:bodyPr>
            <a:noAutofit/>
          </a:bodyPr>
          <a:lstStyle/>
          <a:p>
            <a:pPr marL="0" indent="0" algn="just">
              <a:lnSpc>
                <a:spcPct val="70000"/>
              </a:lnSpc>
              <a:buNone/>
            </a:pPr>
            <a:r>
              <a:rPr lang="pt-BR" sz="2600" dirty="0">
                <a:latin typeface="Arial" pitchFamily="34" charset="0"/>
                <a:cs typeface="Arial" pitchFamily="34" charset="0"/>
              </a:rPr>
              <a:t>RIO PREVIDENCIA/RJ</a:t>
            </a:r>
          </a:p>
          <a:p>
            <a:pPr marL="0" indent="0" algn="just">
              <a:lnSpc>
                <a:spcPct val="70000"/>
              </a:lnSpc>
              <a:buNone/>
            </a:pPr>
            <a:r>
              <a:rPr lang="pt-BR" sz="2600" dirty="0" smtClean="0">
                <a:latin typeface="Arial" pitchFamily="34" charset="0"/>
                <a:cs typeface="Arial" pitchFamily="34" charset="0"/>
              </a:rPr>
              <a:t>5.</a:t>
            </a:r>
            <a:r>
              <a:rPr lang="pt-BR" sz="2600" dirty="0">
                <a:latin typeface="Arial" pitchFamily="34" charset="0"/>
                <a:cs typeface="Arial" pitchFamily="34" charset="0"/>
              </a:rPr>
              <a:t>	</a:t>
            </a:r>
            <a:r>
              <a:rPr lang="pt-BR" sz="2600" dirty="0">
                <a:latin typeface="Arial" pitchFamily="34" charset="0"/>
                <a:cs typeface="Arial" pitchFamily="34" charset="0"/>
              </a:rPr>
              <a:t>Estará, em qualquer hipótese, em efetivo exercício, de acordo com o Estatuto dos Servidores Públicos Civis do Estado do Rio de Janeiro, o funcionário afastado, dentre outros, por motivo de:</a:t>
            </a:r>
          </a:p>
          <a:p>
            <a:pPr marL="0" indent="0" algn="just">
              <a:lnSpc>
                <a:spcPct val="70000"/>
              </a:lnSpc>
              <a:buNone/>
            </a:pPr>
            <a:endParaRPr lang="pt-BR" sz="2600" dirty="0">
              <a:latin typeface="Arial" pitchFamily="34" charset="0"/>
              <a:cs typeface="Arial" pitchFamily="34" charset="0"/>
            </a:endParaRPr>
          </a:p>
          <a:p>
            <a:pPr marL="0" indent="0" algn="just">
              <a:lnSpc>
                <a:spcPct val="70000"/>
              </a:lnSpc>
              <a:buNone/>
            </a:pPr>
            <a:r>
              <a:rPr lang="pt-BR" sz="2600" dirty="0">
                <a:latin typeface="Arial" pitchFamily="34" charset="0"/>
                <a:cs typeface="Arial" pitchFamily="34" charset="0"/>
              </a:rPr>
              <a:t>a)	Estudo no exterior</a:t>
            </a:r>
          </a:p>
          <a:p>
            <a:pPr marL="0" indent="0" algn="just">
              <a:lnSpc>
                <a:spcPct val="70000"/>
              </a:lnSpc>
              <a:buNone/>
            </a:pPr>
            <a:r>
              <a:rPr lang="pt-BR" sz="2600" dirty="0">
                <a:latin typeface="Arial" pitchFamily="34" charset="0"/>
                <a:cs typeface="Arial" pitchFamily="34" charset="0"/>
              </a:rPr>
              <a:t>b)	Licença para tratamento da própria saúde</a:t>
            </a:r>
          </a:p>
          <a:p>
            <a:pPr marL="0" indent="0" algn="just">
              <a:lnSpc>
                <a:spcPct val="70000"/>
              </a:lnSpc>
              <a:buNone/>
            </a:pPr>
            <a:r>
              <a:rPr lang="pt-BR" sz="2600" dirty="0">
                <a:latin typeface="Arial" pitchFamily="34" charset="0"/>
                <a:cs typeface="Arial" pitchFamily="34" charset="0"/>
              </a:rPr>
              <a:t>c)	Suspensão preventiva</a:t>
            </a:r>
          </a:p>
          <a:p>
            <a:pPr marL="0" indent="0" algn="just">
              <a:lnSpc>
                <a:spcPct val="70000"/>
              </a:lnSpc>
              <a:buNone/>
            </a:pPr>
            <a:r>
              <a:rPr lang="pt-BR" sz="2600" dirty="0">
                <a:latin typeface="Arial" pitchFamily="34" charset="0"/>
                <a:cs typeface="Arial" pitchFamily="34" charset="0"/>
              </a:rPr>
              <a:t>d)	Recolhimento à prisão</a:t>
            </a:r>
          </a:p>
          <a:p>
            <a:pPr marL="0" indent="0" algn="just">
              <a:lnSpc>
                <a:spcPct val="70000"/>
              </a:lnSpc>
              <a:buNone/>
            </a:pPr>
            <a:r>
              <a:rPr lang="pt-BR" sz="2600" dirty="0">
                <a:latin typeface="Arial" pitchFamily="34" charset="0"/>
                <a:cs typeface="Arial" pitchFamily="34" charset="0"/>
              </a:rPr>
              <a:t>e)	Doença em pessoa da família</a:t>
            </a:r>
          </a:p>
        </p:txBody>
      </p:sp>
      <p:sp>
        <p:nvSpPr>
          <p:cNvPr id="3" name="Título 2"/>
          <p:cNvSpPr>
            <a:spLocks noGrp="1"/>
          </p:cNvSpPr>
          <p:nvPr>
            <p:ph type="title" idx="4294967295"/>
          </p:nvPr>
        </p:nvSpPr>
        <p:spPr>
          <a:xfrm>
            <a:off x="3302493" y="120816"/>
            <a:ext cx="5444348" cy="953381"/>
          </a:xfrm>
          <a:solidFill>
            <a:schemeClr val="accent1">
              <a:lumMod val="40000"/>
              <a:lumOff val="60000"/>
            </a:schemeClr>
          </a:solidFill>
        </p:spPr>
        <p:txBody>
          <a:bodyPr>
            <a:normAutofit fontScale="90000"/>
          </a:bodyPr>
          <a:lstStyle/>
          <a:p>
            <a:pPr algn="ctr"/>
            <a:r>
              <a:rPr lang="pt-BR" b="1">
                <a:latin typeface="+mn-lt"/>
              </a:rPr>
              <a:t>ESTATUTO DO ESTADO RJ</a:t>
            </a:r>
            <a:br>
              <a:rPr lang="pt-BR" b="1">
                <a:latin typeface="+mn-lt"/>
              </a:rPr>
            </a:br>
            <a:r>
              <a:rPr lang="pt-BR" sz="2800" b="1">
                <a:latin typeface="+mn-lt"/>
                <a:cs typeface="Arial" pitchFamily="34" charset="0"/>
              </a:rPr>
              <a:t>(Regime Jurídico Único)</a:t>
            </a:r>
            <a:endParaRPr lang="pt-BR" b="1" dirty="0">
              <a:latin typeface="+mn-lt"/>
            </a:endParaRPr>
          </a:p>
        </p:txBody>
      </p:sp>
      <p:pic>
        <p:nvPicPr>
          <p:cNvPr id="5" name="Imagem 4">
            <a:extLst>
              <a:ext uri="{FF2B5EF4-FFF2-40B4-BE49-F238E27FC236}">
                <a16:creationId xmlns:a16="http://schemas.microsoft.com/office/drawing/2014/main" id="{078ADF7E-D929-4E3C-8EE4-BEF627F9980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437600" y="120816"/>
            <a:ext cx="714887" cy="714887"/>
          </a:xfrm>
          <a:prstGeom prst="rect">
            <a:avLst/>
          </a:prstGeom>
        </p:spPr>
      </p:pic>
    </p:spTree>
    <p:extLst>
      <p:ext uri="{BB962C8B-B14F-4D97-AF65-F5344CB8AC3E}">
        <p14:creationId xmlns:p14="http://schemas.microsoft.com/office/powerpoint/2010/main" val="3684827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4" end="4"/>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524000" y="142875"/>
            <a:ext cx="8229600" cy="642938"/>
          </a:xfrm>
        </p:spPr>
        <p:txBody>
          <a:bodyPr>
            <a:normAutofit fontScale="90000"/>
          </a:bodyPr>
          <a:lstStyle/>
          <a:p>
            <a:pPr algn="ctr"/>
            <a:r>
              <a:rPr lang="pt-BR" sz="2800" dirty="0">
                <a:latin typeface="Arial Black" pitchFamily="34" charset="0"/>
              </a:rPr>
              <a:t>Tratamento de saúde</a:t>
            </a:r>
            <a:br>
              <a:rPr lang="pt-BR" sz="2800" dirty="0">
                <a:latin typeface="Arial Black" pitchFamily="34" charset="0"/>
              </a:rPr>
            </a:br>
            <a:r>
              <a:rPr lang="pt-BR" sz="2800" dirty="0">
                <a:latin typeface="Arial Black" pitchFamily="34" charset="0"/>
              </a:rPr>
              <a:t>( </a:t>
            </a:r>
            <a:r>
              <a:rPr lang="pt-BR" sz="2800" dirty="0" err="1">
                <a:latin typeface="Arial Black" pitchFamily="34" charset="0"/>
              </a:rPr>
              <a:t>Arts</a:t>
            </a:r>
            <a:r>
              <a:rPr lang="pt-BR" sz="2800" dirty="0">
                <a:latin typeface="Arial Black" pitchFamily="34" charset="0"/>
              </a:rPr>
              <a:t>. 110 ao 116)</a:t>
            </a:r>
          </a:p>
        </p:txBody>
      </p:sp>
      <p:sp>
        <p:nvSpPr>
          <p:cNvPr id="3" name="Espaço Reservado para Conteúdo 2"/>
          <p:cNvSpPr>
            <a:spLocks noGrp="1"/>
          </p:cNvSpPr>
          <p:nvPr>
            <p:ph idx="4294967295"/>
          </p:nvPr>
        </p:nvSpPr>
        <p:spPr>
          <a:xfrm>
            <a:off x="1881188" y="1143000"/>
            <a:ext cx="8786812" cy="5715000"/>
          </a:xfrm>
        </p:spPr>
        <p:txBody>
          <a:bodyPr>
            <a:normAutofit/>
          </a:bodyPr>
          <a:lstStyle/>
          <a:p>
            <a:pPr algn="just"/>
            <a:r>
              <a:rPr lang="pt-BR" dirty="0">
                <a:latin typeface="Arial" pitchFamily="34" charset="0"/>
                <a:cs typeface="Arial" pitchFamily="34" charset="0"/>
              </a:rPr>
              <a:t>A licença para tratamento da própria saúde necessita de inspeção médica feita por junta médica de pelo menos 3 médicos. </a:t>
            </a:r>
          </a:p>
          <a:p>
            <a:pPr algn="just"/>
            <a:r>
              <a:rPr lang="pt-BR" dirty="0">
                <a:latin typeface="Arial" pitchFamily="34" charset="0"/>
                <a:cs typeface="Arial" pitchFamily="34" charset="0"/>
              </a:rPr>
              <a:t>Esta é concedida a funcionários efetivos e para cargos em comissão. </a:t>
            </a:r>
          </a:p>
          <a:p>
            <a:pPr lvl="0" algn="just"/>
            <a:r>
              <a:rPr lang="pt-BR" dirty="0">
                <a:latin typeface="Arial" pitchFamily="34" charset="0"/>
                <a:cs typeface="Arial" pitchFamily="34" charset="0"/>
              </a:rPr>
              <a:t>Remuneração Integral,</a:t>
            </a:r>
          </a:p>
          <a:p>
            <a:pPr lvl="0" algn="just"/>
            <a:r>
              <a:rPr lang="pt-BR" dirty="0">
                <a:latin typeface="Arial" pitchFamily="34" charset="0"/>
                <a:cs typeface="Arial" pitchFamily="34" charset="0"/>
              </a:rPr>
              <a:t>Prazo de 24 (vinte e quatro) meses, prorrogável se recuperável.</a:t>
            </a:r>
          </a:p>
          <a:p>
            <a:pPr lvl="0" algn="just"/>
            <a:r>
              <a:rPr lang="pt-BR" dirty="0">
                <a:latin typeface="Arial" pitchFamily="34" charset="0"/>
                <a:cs typeface="Arial" pitchFamily="34" charset="0"/>
              </a:rPr>
              <a:t>Conta como efetivo exercício;</a:t>
            </a:r>
          </a:p>
          <a:p>
            <a:pPr lvl="0" algn="just"/>
            <a:r>
              <a:rPr lang="pt-BR" dirty="0">
                <a:latin typeface="Arial" pitchFamily="34" charset="0"/>
                <a:cs typeface="Arial" pitchFamily="34" charset="0"/>
              </a:rPr>
              <a:t>Receberá auxílio-doença após cada 12 (doze) meses consecutivos de 1 (um) vez os vencimentos, sem descontos.</a:t>
            </a:r>
          </a:p>
          <a:p>
            <a:pPr algn="just"/>
            <a:endParaRPr lang="pt-BR" dirty="0">
              <a:latin typeface="Arial" pitchFamily="34" charset="0"/>
              <a:cs typeface="Arial" pitchFamily="34" charset="0"/>
            </a:endParaRPr>
          </a:p>
        </p:txBody>
      </p:sp>
    </p:spTree>
    <p:extLst>
      <p:ext uri="{BB962C8B-B14F-4D97-AF65-F5344CB8AC3E}">
        <p14:creationId xmlns:p14="http://schemas.microsoft.com/office/powerpoint/2010/main" val="3760318252"/>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4294967295"/>
          </p:nvPr>
        </p:nvSpPr>
        <p:spPr>
          <a:xfrm>
            <a:off x="273572" y="1225519"/>
            <a:ext cx="11502190" cy="5240595"/>
          </a:xfrm>
        </p:spPr>
        <p:txBody>
          <a:bodyPr>
            <a:noAutofit/>
          </a:bodyPr>
          <a:lstStyle/>
          <a:p>
            <a:pPr marL="0" indent="0" algn="just">
              <a:lnSpc>
                <a:spcPct val="100000"/>
              </a:lnSpc>
              <a:buNone/>
            </a:pPr>
            <a:r>
              <a:rPr lang="pt-BR" sz="2000" dirty="0">
                <a:latin typeface="Arial" pitchFamily="34" charset="0"/>
                <a:cs typeface="Arial" pitchFamily="34" charset="0"/>
              </a:rPr>
              <a:t>CESPE/UNB – ANALISTA JUDICIÁRIO – 2008</a:t>
            </a:r>
          </a:p>
          <a:p>
            <a:pPr marL="0" indent="0" algn="just">
              <a:lnSpc>
                <a:spcPct val="100000"/>
              </a:lnSpc>
              <a:buNone/>
            </a:pPr>
            <a:r>
              <a:rPr lang="pt-BR" sz="2000" dirty="0">
                <a:latin typeface="Arial" pitchFamily="34" charset="0"/>
                <a:cs typeface="Arial" pitchFamily="34" charset="0"/>
              </a:rPr>
              <a:t>6.	Com relação ao EFPCPE/RJ, assinale a opção correta.</a:t>
            </a:r>
          </a:p>
          <a:p>
            <a:pPr marL="0" indent="0" algn="just">
              <a:lnSpc>
                <a:spcPct val="100000"/>
              </a:lnSpc>
              <a:buNone/>
            </a:pPr>
            <a:r>
              <a:rPr lang="pt-BR" sz="2000" dirty="0" smtClean="0">
                <a:latin typeface="Arial" pitchFamily="34" charset="0"/>
                <a:cs typeface="Arial" pitchFamily="34" charset="0"/>
              </a:rPr>
              <a:t>a</a:t>
            </a:r>
            <a:r>
              <a:rPr lang="pt-BR" sz="2000" dirty="0">
                <a:latin typeface="Arial" pitchFamily="34" charset="0"/>
                <a:cs typeface="Arial" pitchFamily="34" charset="0"/>
              </a:rPr>
              <a:t>)	Caso uma funcionária pública civil do Poder Executivo do estado do Rio de Janeiro pretenda viajar de férias para a Argentina, para que ocorra tal afastamento, o ato dependerá, salvo delegação de competência, de prévia autorização do governador do estado.</a:t>
            </a:r>
          </a:p>
          <a:p>
            <a:pPr marL="0" indent="0" algn="just">
              <a:lnSpc>
                <a:spcPct val="100000"/>
              </a:lnSpc>
              <a:buNone/>
            </a:pPr>
            <a:r>
              <a:rPr lang="pt-BR" sz="2000" dirty="0">
                <a:latin typeface="Arial" pitchFamily="34" charset="0"/>
                <a:cs typeface="Arial" pitchFamily="34" charset="0"/>
              </a:rPr>
              <a:t>b)	Conceder-se-á licença à gestante, com vencimento e vantagens, pelo prazo de 6 meses, prorrogável no caso de aleitamento materno, por, no mínimo, mais de 30 dias, estendendo-se, no máximo, até 90 dias.</a:t>
            </a:r>
          </a:p>
          <a:p>
            <a:pPr marL="0" indent="0" algn="just">
              <a:lnSpc>
                <a:spcPct val="100000"/>
              </a:lnSpc>
              <a:buNone/>
            </a:pPr>
            <a:r>
              <a:rPr lang="pt-BR" sz="2000" dirty="0">
                <a:latin typeface="Arial" pitchFamily="34" charset="0"/>
                <a:cs typeface="Arial" pitchFamily="34" charset="0"/>
              </a:rPr>
              <a:t>c)	Durante o período da licença para tratamento de saúde, não poderá haver suspensão da contagem do tempo de serviço para efeito de licença-prêmio.</a:t>
            </a:r>
          </a:p>
          <a:p>
            <a:pPr marL="0" indent="0" algn="just">
              <a:lnSpc>
                <a:spcPct val="100000"/>
              </a:lnSpc>
              <a:buNone/>
            </a:pPr>
            <a:r>
              <a:rPr lang="pt-BR" sz="2000" dirty="0">
                <a:latin typeface="Arial" pitchFamily="34" charset="0"/>
                <a:cs typeface="Arial" pitchFamily="34" charset="0"/>
              </a:rPr>
              <a:t>d)	O funcionário público que for definitivamente condenado criminalmente ao cumprimento de pena privativa de liberdade, sem perda do cargo, não deixará de receber seus vencimentos e vantagens durante o cumprimento da pena. </a:t>
            </a:r>
          </a:p>
          <a:p>
            <a:pPr marL="0" indent="0" algn="just">
              <a:lnSpc>
                <a:spcPct val="100000"/>
              </a:lnSpc>
              <a:buNone/>
            </a:pPr>
            <a:r>
              <a:rPr lang="pt-BR" sz="2000" dirty="0">
                <a:latin typeface="Arial" pitchFamily="34" charset="0"/>
                <a:cs typeface="Arial" pitchFamily="34" charset="0"/>
              </a:rPr>
              <a:t>e)	Somente se considera acidente em serviço aquele que acarrete dano físico e tenha relação imediata e direta com o exercício do cargo.</a:t>
            </a:r>
          </a:p>
          <a:p>
            <a:pPr marL="0" indent="0" algn="just">
              <a:lnSpc>
                <a:spcPct val="100000"/>
              </a:lnSpc>
              <a:buNone/>
            </a:pPr>
            <a:endParaRPr lang="pt-BR" sz="2000" dirty="0">
              <a:latin typeface="Arial" pitchFamily="34" charset="0"/>
              <a:cs typeface="Arial" pitchFamily="34" charset="0"/>
            </a:endParaRPr>
          </a:p>
        </p:txBody>
      </p:sp>
      <p:sp>
        <p:nvSpPr>
          <p:cNvPr id="3" name="Título 2"/>
          <p:cNvSpPr>
            <a:spLocks noGrp="1"/>
          </p:cNvSpPr>
          <p:nvPr>
            <p:ph type="title" idx="4294967295"/>
          </p:nvPr>
        </p:nvSpPr>
        <p:spPr>
          <a:xfrm>
            <a:off x="3302493" y="120816"/>
            <a:ext cx="5444348" cy="953381"/>
          </a:xfrm>
          <a:solidFill>
            <a:schemeClr val="accent1">
              <a:lumMod val="40000"/>
              <a:lumOff val="60000"/>
            </a:schemeClr>
          </a:solidFill>
        </p:spPr>
        <p:txBody>
          <a:bodyPr>
            <a:normAutofit fontScale="90000"/>
          </a:bodyPr>
          <a:lstStyle/>
          <a:p>
            <a:pPr algn="ctr"/>
            <a:r>
              <a:rPr lang="pt-BR" b="1">
                <a:latin typeface="+mn-lt"/>
              </a:rPr>
              <a:t>ESTATUTO DO ESTADO RJ</a:t>
            </a:r>
            <a:br>
              <a:rPr lang="pt-BR" b="1">
                <a:latin typeface="+mn-lt"/>
              </a:rPr>
            </a:br>
            <a:r>
              <a:rPr lang="pt-BR" sz="2800" b="1">
                <a:latin typeface="+mn-lt"/>
                <a:cs typeface="Arial" pitchFamily="34" charset="0"/>
              </a:rPr>
              <a:t>(Regime Jurídico Único)</a:t>
            </a:r>
            <a:endParaRPr lang="pt-BR" b="1" dirty="0">
              <a:latin typeface="+mn-lt"/>
            </a:endParaRPr>
          </a:p>
        </p:txBody>
      </p:sp>
      <p:pic>
        <p:nvPicPr>
          <p:cNvPr id="5" name="Imagem 4">
            <a:extLst>
              <a:ext uri="{FF2B5EF4-FFF2-40B4-BE49-F238E27FC236}">
                <a16:creationId xmlns:a16="http://schemas.microsoft.com/office/drawing/2014/main" id="{078ADF7E-D929-4E3C-8EE4-BEF627F9980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437600" y="120816"/>
            <a:ext cx="714887" cy="714887"/>
          </a:xfrm>
          <a:prstGeom prst="rect">
            <a:avLst/>
          </a:prstGeom>
        </p:spPr>
      </p:pic>
    </p:spTree>
    <p:extLst>
      <p:ext uri="{BB962C8B-B14F-4D97-AF65-F5344CB8AC3E}">
        <p14:creationId xmlns:p14="http://schemas.microsoft.com/office/powerpoint/2010/main" val="1959474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3" end="3"/>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952626" y="214313"/>
            <a:ext cx="8715375" cy="1212850"/>
          </a:xfrm>
        </p:spPr>
        <p:txBody>
          <a:bodyPr>
            <a:normAutofit/>
          </a:bodyPr>
          <a:lstStyle/>
          <a:p>
            <a:pPr algn="ctr"/>
            <a:r>
              <a:rPr lang="pt-BR" sz="2800" dirty="0">
                <a:latin typeface="Arial Black" pitchFamily="34" charset="0"/>
              </a:rPr>
              <a:t>REPOUSO A GESTANTE</a:t>
            </a:r>
            <a:br>
              <a:rPr lang="pt-BR" sz="2800" dirty="0">
                <a:latin typeface="Arial Black" pitchFamily="34" charset="0"/>
              </a:rPr>
            </a:br>
            <a:r>
              <a:rPr lang="pt-BR" sz="2800" dirty="0">
                <a:latin typeface="Arial Black" pitchFamily="34" charset="0"/>
              </a:rPr>
              <a:t>(</a:t>
            </a:r>
            <a:r>
              <a:rPr lang="pt-BR" sz="2800" dirty="0" err="1">
                <a:latin typeface="Arial Black" pitchFamily="34" charset="0"/>
              </a:rPr>
              <a:t>Arts</a:t>
            </a:r>
            <a:r>
              <a:rPr lang="pt-BR" sz="2800" dirty="0">
                <a:latin typeface="Arial Black" pitchFamily="34" charset="0"/>
              </a:rPr>
              <a:t>. 120 ao 122)</a:t>
            </a:r>
          </a:p>
        </p:txBody>
      </p:sp>
      <p:sp>
        <p:nvSpPr>
          <p:cNvPr id="3" name="Espaço Reservado para Conteúdo 2"/>
          <p:cNvSpPr>
            <a:spLocks noGrp="1"/>
          </p:cNvSpPr>
          <p:nvPr>
            <p:ph idx="4294967295"/>
          </p:nvPr>
        </p:nvSpPr>
        <p:spPr>
          <a:xfrm>
            <a:off x="2166938" y="1800226"/>
            <a:ext cx="8501062" cy="4371975"/>
          </a:xfrm>
        </p:spPr>
        <p:txBody>
          <a:bodyPr/>
          <a:lstStyle/>
          <a:p>
            <a:pPr algn="just"/>
            <a:r>
              <a:rPr lang="pt-BR" dirty="0">
                <a:latin typeface="Arial" pitchFamily="34" charset="0"/>
                <a:cs typeface="Arial" pitchFamily="34" charset="0"/>
              </a:rPr>
              <a:t>Art. 120. À servidora pública gestante será concedida licença pelo prazo de </a:t>
            </a:r>
            <a:r>
              <a:rPr lang="pt-BR" dirty="0">
                <a:solidFill>
                  <a:srgbClr val="FF0000"/>
                </a:solidFill>
                <a:latin typeface="Arial" pitchFamily="34" charset="0"/>
                <a:cs typeface="Arial" pitchFamily="34" charset="0"/>
              </a:rPr>
              <a:t>seis meses</a:t>
            </a:r>
            <a:r>
              <a:rPr lang="pt-BR" dirty="0">
                <a:latin typeface="Arial" pitchFamily="34" charset="0"/>
                <a:cs typeface="Arial" pitchFamily="34" charset="0"/>
              </a:rPr>
              <a:t>, prorrogável, no caso de aleitamento materno, por no mínimo trinta e no máximo noventa dias, mediante a apresentação de laudo médico circunstanciado emitido pelo serviço de perícia médica oficial do Estado, podendo retroagir sua prorrogação até 15 (quinze) dias, a partir da data do referido laudo.</a:t>
            </a:r>
          </a:p>
        </p:txBody>
      </p:sp>
    </p:spTree>
    <p:extLst>
      <p:ext uri="{BB962C8B-B14F-4D97-AF65-F5344CB8AC3E}">
        <p14:creationId xmlns:p14="http://schemas.microsoft.com/office/powerpoint/2010/main" val="3888376566"/>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952626" y="214313"/>
            <a:ext cx="8715375" cy="1212850"/>
          </a:xfrm>
        </p:spPr>
        <p:txBody>
          <a:bodyPr>
            <a:normAutofit/>
          </a:bodyPr>
          <a:lstStyle/>
          <a:p>
            <a:pPr algn="ctr"/>
            <a:r>
              <a:rPr lang="pt-BR" sz="2800" dirty="0">
                <a:latin typeface="Arial Black" pitchFamily="34" charset="0"/>
              </a:rPr>
              <a:t>REPOUSO A GESTANTE</a:t>
            </a:r>
            <a:br>
              <a:rPr lang="pt-BR" sz="2800" dirty="0">
                <a:latin typeface="Arial Black" pitchFamily="34" charset="0"/>
              </a:rPr>
            </a:br>
            <a:r>
              <a:rPr lang="pt-BR" sz="2800" dirty="0">
                <a:latin typeface="Arial Black" pitchFamily="34" charset="0"/>
              </a:rPr>
              <a:t>(</a:t>
            </a:r>
            <a:r>
              <a:rPr lang="pt-BR" sz="2800" dirty="0" err="1">
                <a:latin typeface="Arial Black" pitchFamily="34" charset="0"/>
              </a:rPr>
              <a:t>Arts</a:t>
            </a:r>
            <a:r>
              <a:rPr lang="pt-BR" sz="2800" dirty="0">
                <a:latin typeface="Arial Black" pitchFamily="34" charset="0"/>
              </a:rPr>
              <a:t>. 120 ao 122)</a:t>
            </a:r>
          </a:p>
        </p:txBody>
      </p:sp>
      <p:sp>
        <p:nvSpPr>
          <p:cNvPr id="3" name="Espaço Reservado para Conteúdo 2"/>
          <p:cNvSpPr>
            <a:spLocks noGrp="1"/>
          </p:cNvSpPr>
          <p:nvPr>
            <p:ph idx="4294967295"/>
          </p:nvPr>
        </p:nvSpPr>
        <p:spPr>
          <a:xfrm>
            <a:off x="2166938" y="1800226"/>
            <a:ext cx="8501062" cy="4371975"/>
          </a:xfrm>
        </p:spPr>
        <p:txBody>
          <a:bodyPr/>
          <a:lstStyle/>
          <a:p>
            <a:pPr algn="just"/>
            <a:r>
              <a:rPr lang="pt-BR" dirty="0">
                <a:latin typeface="Arial" pitchFamily="34" charset="0"/>
                <a:cs typeface="Arial" pitchFamily="34" charset="0"/>
              </a:rPr>
              <a:t>Art. 120. À servidora pública gestante será concedida licença pelo prazo de </a:t>
            </a:r>
            <a:r>
              <a:rPr lang="pt-BR" dirty="0">
                <a:solidFill>
                  <a:srgbClr val="FF0000"/>
                </a:solidFill>
                <a:latin typeface="Arial" pitchFamily="34" charset="0"/>
                <a:cs typeface="Arial" pitchFamily="34" charset="0"/>
              </a:rPr>
              <a:t>seis meses</a:t>
            </a:r>
            <a:r>
              <a:rPr lang="pt-BR" dirty="0">
                <a:latin typeface="Arial" pitchFamily="34" charset="0"/>
                <a:cs typeface="Arial" pitchFamily="34" charset="0"/>
              </a:rPr>
              <a:t>, prorrogável, no caso de aleitamento materno, por no mínimo trinta e no máximo noventa dias, mediante a apresentação de laudo médico circunstanciado emitido pelo serviço de perícia médica oficial do Estado, podendo retroagir sua prorrogação até 15 (quinze) dias, a partir da data do referido laudo.</a:t>
            </a:r>
          </a:p>
        </p:txBody>
      </p:sp>
    </p:spTree>
    <p:extLst>
      <p:ext uri="{BB962C8B-B14F-4D97-AF65-F5344CB8AC3E}">
        <p14:creationId xmlns:p14="http://schemas.microsoft.com/office/powerpoint/2010/main" val="1611710603"/>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952626" y="214313"/>
            <a:ext cx="8715375" cy="1212850"/>
          </a:xfrm>
        </p:spPr>
        <p:txBody>
          <a:bodyPr>
            <a:normAutofit/>
          </a:bodyPr>
          <a:lstStyle/>
          <a:p>
            <a:pPr algn="ctr"/>
            <a:r>
              <a:rPr lang="pt-BR" sz="2800" dirty="0">
                <a:latin typeface="Arial Black" pitchFamily="34" charset="0"/>
              </a:rPr>
              <a:t>REPOUSO A GESTANTE</a:t>
            </a:r>
            <a:br>
              <a:rPr lang="pt-BR" sz="2800" dirty="0">
                <a:latin typeface="Arial Black" pitchFamily="34" charset="0"/>
              </a:rPr>
            </a:br>
            <a:r>
              <a:rPr lang="pt-BR" sz="2800" dirty="0">
                <a:latin typeface="Arial Black" pitchFamily="34" charset="0"/>
              </a:rPr>
              <a:t>(</a:t>
            </a:r>
            <a:r>
              <a:rPr lang="pt-BR" sz="2800" dirty="0" err="1">
                <a:latin typeface="Arial Black" pitchFamily="34" charset="0"/>
              </a:rPr>
              <a:t>Arts</a:t>
            </a:r>
            <a:r>
              <a:rPr lang="pt-BR" sz="2800" dirty="0">
                <a:latin typeface="Arial Black" pitchFamily="34" charset="0"/>
              </a:rPr>
              <a:t>. 120 ao 122)</a:t>
            </a:r>
          </a:p>
        </p:txBody>
      </p:sp>
      <p:sp>
        <p:nvSpPr>
          <p:cNvPr id="3" name="Espaço Reservado para Conteúdo 2"/>
          <p:cNvSpPr>
            <a:spLocks noGrp="1"/>
          </p:cNvSpPr>
          <p:nvPr>
            <p:ph idx="4294967295"/>
          </p:nvPr>
        </p:nvSpPr>
        <p:spPr>
          <a:xfrm>
            <a:off x="2166938" y="1571626"/>
            <a:ext cx="8501062" cy="5000625"/>
          </a:xfrm>
        </p:spPr>
        <p:txBody>
          <a:bodyPr/>
          <a:lstStyle/>
          <a:p>
            <a:pPr algn="just"/>
            <a:r>
              <a:rPr lang="pt-BR" dirty="0">
                <a:latin typeface="Arial" pitchFamily="34" charset="0"/>
                <a:cs typeface="Arial" pitchFamily="34" charset="0"/>
              </a:rPr>
              <a:t>A licença de repouso à gestante será concedida a servidora efetiva ou em cargo em comissão.</a:t>
            </a:r>
          </a:p>
          <a:p>
            <a:pPr lvl="0" algn="just"/>
            <a:r>
              <a:rPr lang="pt-BR" dirty="0">
                <a:latin typeface="Arial" pitchFamily="34" charset="0"/>
                <a:cs typeface="Arial" pitchFamily="34" charset="0"/>
              </a:rPr>
              <a:t>Prazo máximo de 6 (SEIS) meses, a partir do 8º (oitavo) mês de gestação;</a:t>
            </a:r>
          </a:p>
          <a:p>
            <a:pPr lvl="0" algn="just"/>
            <a:r>
              <a:rPr lang="pt-BR" dirty="0">
                <a:latin typeface="Arial" pitchFamily="34" charset="0"/>
                <a:cs typeface="Arial" pitchFamily="34" charset="0"/>
              </a:rPr>
              <a:t>Prorrogável no mínimo de 30 e máximo de 90 dias, no caso de aleitamento;</a:t>
            </a:r>
          </a:p>
          <a:p>
            <a:pPr lvl="0" algn="just"/>
            <a:r>
              <a:rPr lang="pt-BR" dirty="0">
                <a:latin typeface="Arial" pitchFamily="34" charset="0"/>
                <a:cs typeface="Arial" pitchFamily="34" charset="0"/>
              </a:rPr>
              <a:t>Perceberá remuneração integral;</a:t>
            </a:r>
          </a:p>
          <a:p>
            <a:pPr lvl="0" algn="just"/>
            <a:r>
              <a:rPr lang="pt-BR" dirty="0">
                <a:latin typeface="Arial" pitchFamily="34" charset="0"/>
                <a:cs typeface="Arial" pitchFamily="34" charset="0"/>
              </a:rPr>
              <a:t>Conta como efetivo exercício da função.</a:t>
            </a:r>
          </a:p>
          <a:p>
            <a:pPr lvl="0" algn="just"/>
            <a:r>
              <a:rPr lang="pt-BR" dirty="0">
                <a:latin typeface="Arial" pitchFamily="34" charset="0"/>
                <a:cs typeface="Arial" pitchFamily="34" charset="0"/>
              </a:rPr>
              <a:t>De acordo com a emenda constitucional estadual numero 41/09, o prazo é de 180 dias.</a:t>
            </a:r>
          </a:p>
        </p:txBody>
      </p:sp>
    </p:spTree>
    <p:extLst>
      <p:ext uri="{BB962C8B-B14F-4D97-AF65-F5344CB8AC3E}">
        <p14:creationId xmlns:p14="http://schemas.microsoft.com/office/powerpoint/2010/main" val="2489704976"/>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952626" y="214313"/>
            <a:ext cx="8715375" cy="1212850"/>
          </a:xfrm>
        </p:spPr>
        <p:txBody>
          <a:bodyPr>
            <a:normAutofit/>
          </a:bodyPr>
          <a:lstStyle/>
          <a:p>
            <a:pPr algn="ctr"/>
            <a:r>
              <a:rPr lang="pt-BR" sz="2800" dirty="0">
                <a:latin typeface="Arial Black" pitchFamily="34" charset="0"/>
              </a:rPr>
              <a:t>REPOUSO A GESTANTE</a:t>
            </a:r>
            <a:br>
              <a:rPr lang="pt-BR" sz="2800" dirty="0">
                <a:latin typeface="Arial Black" pitchFamily="34" charset="0"/>
              </a:rPr>
            </a:br>
            <a:r>
              <a:rPr lang="pt-BR" sz="2800" dirty="0">
                <a:latin typeface="Arial Black" pitchFamily="34" charset="0"/>
              </a:rPr>
              <a:t>(</a:t>
            </a:r>
            <a:r>
              <a:rPr lang="pt-BR" sz="2800" dirty="0" err="1">
                <a:latin typeface="Arial Black" pitchFamily="34" charset="0"/>
              </a:rPr>
              <a:t>Arts</a:t>
            </a:r>
            <a:r>
              <a:rPr lang="pt-BR" sz="2800" dirty="0">
                <a:latin typeface="Arial Black" pitchFamily="34" charset="0"/>
              </a:rPr>
              <a:t>. 120 ao 122)</a:t>
            </a:r>
          </a:p>
        </p:txBody>
      </p:sp>
      <p:sp>
        <p:nvSpPr>
          <p:cNvPr id="3" name="Espaço Reservado para Conteúdo 2"/>
          <p:cNvSpPr>
            <a:spLocks noGrp="1"/>
          </p:cNvSpPr>
          <p:nvPr>
            <p:ph idx="4294967295"/>
          </p:nvPr>
        </p:nvSpPr>
        <p:spPr>
          <a:xfrm>
            <a:off x="1524000" y="1571626"/>
            <a:ext cx="8858250" cy="5000625"/>
          </a:xfrm>
        </p:spPr>
        <p:txBody>
          <a:bodyPr/>
          <a:lstStyle/>
          <a:p>
            <a:pPr algn="just"/>
            <a:r>
              <a:rPr lang="pt-BR" dirty="0"/>
              <a:t>Art. 129, § 5º A servidora pública em gozo da licença maternidade e ou aleitamento materno será concedida, imediatamente após o término das mesmas, licença prêmio a que tiver direito, mediante requerimento da servidora.</a:t>
            </a:r>
            <a:endParaRPr lang="pt-BR" b="1" dirty="0">
              <a:latin typeface="Tw Cen MT Condensed Extra Bold" pitchFamily="34" charset="0"/>
            </a:endParaRPr>
          </a:p>
          <a:p>
            <a:pPr algn="just"/>
            <a:endParaRPr lang="pt-BR" dirty="0">
              <a:latin typeface="Arial" pitchFamily="34" charset="0"/>
              <a:cs typeface="Arial" pitchFamily="34" charset="0"/>
            </a:endParaRPr>
          </a:p>
        </p:txBody>
      </p:sp>
    </p:spTree>
    <p:extLst>
      <p:ext uri="{BB962C8B-B14F-4D97-AF65-F5344CB8AC3E}">
        <p14:creationId xmlns:p14="http://schemas.microsoft.com/office/powerpoint/2010/main" val="590514923"/>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4294967295"/>
          </p:nvPr>
        </p:nvSpPr>
        <p:spPr>
          <a:xfrm>
            <a:off x="273572" y="1225519"/>
            <a:ext cx="11502190" cy="5240595"/>
          </a:xfrm>
        </p:spPr>
        <p:txBody>
          <a:bodyPr>
            <a:noAutofit/>
          </a:bodyPr>
          <a:lstStyle/>
          <a:p>
            <a:pPr marL="0" indent="0" algn="just">
              <a:lnSpc>
                <a:spcPct val="100000"/>
              </a:lnSpc>
              <a:buNone/>
            </a:pPr>
            <a:r>
              <a:rPr lang="pt-BR" sz="2000" dirty="0">
                <a:latin typeface="Arial" pitchFamily="34" charset="0"/>
                <a:cs typeface="Arial" pitchFamily="34" charset="0"/>
              </a:rPr>
              <a:t>NCE/UFRJ - TÉCNICO JUDICIÁRIO I – 2004</a:t>
            </a:r>
          </a:p>
          <a:p>
            <a:pPr marL="0" indent="0" algn="just">
              <a:lnSpc>
                <a:spcPct val="100000"/>
              </a:lnSpc>
              <a:buNone/>
            </a:pPr>
            <a:r>
              <a:rPr lang="pt-BR" sz="2000" dirty="0">
                <a:latin typeface="Arial" pitchFamily="34" charset="0"/>
                <a:cs typeface="Arial" pitchFamily="34" charset="0"/>
              </a:rPr>
              <a:t>7.	- A licença gestante será concedida, com vencimento e vantagens, pelo prazo de seis meses, prorrogável, no caso de aleitamento materno, por no mínimo trinta dias e, no máximo, até:</a:t>
            </a:r>
          </a:p>
          <a:p>
            <a:pPr marL="0" indent="0" algn="just">
              <a:lnSpc>
                <a:spcPct val="100000"/>
              </a:lnSpc>
              <a:buNone/>
            </a:pPr>
            <a:endParaRPr lang="pt-BR" sz="2000" dirty="0">
              <a:latin typeface="Arial" pitchFamily="34" charset="0"/>
              <a:cs typeface="Arial" pitchFamily="34" charset="0"/>
            </a:endParaRPr>
          </a:p>
          <a:p>
            <a:pPr marL="0" indent="0" algn="just">
              <a:lnSpc>
                <a:spcPct val="100000"/>
              </a:lnSpc>
              <a:buNone/>
            </a:pPr>
            <a:r>
              <a:rPr lang="pt-BR" sz="2000" dirty="0">
                <a:latin typeface="Arial" pitchFamily="34" charset="0"/>
                <a:cs typeface="Arial" pitchFamily="34" charset="0"/>
              </a:rPr>
              <a:t>(A) trinta dias;</a:t>
            </a:r>
          </a:p>
          <a:p>
            <a:pPr marL="0" indent="0" algn="just">
              <a:lnSpc>
                <a:spcPct val="100000"/>
              </a:lnSpc>
              <a:buNone/>
            </a:pPr>
            <a:r>
              <a:rPr lang="pt-BR" sz="2000" dirty="0">
                <a:latin typeface="Arial" pitchFamily="34" charset="0"/>
                <a:cs typeface="Arial" pitchFamily="34" charset="0"/>
              </a:rPr>
              <a:t>(B) quarenta dias;</a:t>
            </a:r>
          </a:p>
          <a:p>
            <a:pPr marL="0" indent="0" algn="just">
              <a:lnSpc>
                <a:spcPct val="100000"/>
              </a:lnSpc>
              <a:buNone/>
            </a:pPr>
            <a:r>
              <a:rPr lang="pt-BR" sz="2000" dirty="0">
                <a:latin typeface="Arial" pitchFamily="34" charset="0"/>
                <a:cs typeface="Arial" pitchFamily="34" charset="0"/>
              </a:rPr>
              <a:t>(C) sessenta dias;</a:t>
            </a:r>
          </a:p>
          <a:p>
            <a:pPr marL="0" indent="0" algn="just">
              <a:lnSpc>
                <a:spcPct val="100000"/>
              </a:lnSpc>
              <a:buNone/>
            </a:pPr>
            <a:r>
              <a:rPr lang="pt-BR" sz="2000" dirty="0">
                <a:latin typeface="Arial" pitchFamily="34" charset="0"/>
                <a:cs typeface="Arial" pitchFamily="34" charset="0"/>
              </a:rPr>
              <a:t>(D) noventa dias;</a:t>
            </a:r>
          </a:p>
          <a:p>
            <a:pPr marL="0" indent="0" algn="just">
              <a:lnSpc>
                <a:spcPct val="100000"/>
              </a:lnSpc>
              <a:buNone/>
            </a:pPr>
            <a:r>
              <a:rPr lang="pt-BR" sz="2000" dirty="0">
                <a:latin typeface="Arial" pitchFamily="34" charset="0"/>
                <a:cs typeface="Arial" pitchFamily="34" charset="0"/>
              </a:rPr>
              <a:t>(E) cento e vinte dias.</a:t>
            </a:r>
          </a:p>
        </p:txBody>
      </p:sp>
      <p:sp>
        <p:nvSpPr>
          <p:cNvPr id="3" name="Título 2"/>
          <p:cNvSpPr>
            <a:spLocks noGrp="1"/>
          </p:cNvSpPr>
          <p:nvPr>
            <p:ph type="title" idx="4294967295"/>
          </p:nvPr>
        </p:nvSpPr>
        <p:spPr>
          <a:xfrm>
            <a:off x="3302493" y="120816"/>
            <a:ext cx="5444348" cy="953381"/>
          </a:xfrm>
          <a:solidFill>
            <a:schemeClr val="accent1">
              <a:lumMod val="40000"/>
              <a:lumOff val="60000"/>
            </a:schemeClr>
          </a:solidFill>
        </p:spPr>
        <p:txBody>
          <a:bodyPr>
            <a:normAutofit fontScale="90000"/>
          </a:bodyPr>
          <a:lstStyle/>
          <a:p>
            <a:pPr algn="ctr"/>
            <a:r>
              <a:rPr lang="pt-BR" b="1">
                <a:latin typeface="+mn-lt"/>
              </a:rPr>
              <a:t>ESTATUTO DO ESTADO RJ</a:t>
            </a:r>
            <a:br>
              <a:rPr lang="pt-BR" b="1">
                <a:latin typeface="+mn-lt"/>
              </a:rPr>
            </a:br>
            <a:r>
              <a:rPr lang="pt-BR" sz="2800" b="1">
                <a:latin typeface="+mn-lt"/>
                <a:cs typeface="Arial" pitchFamily="34" charset="0"/>
              </a:rPr>
              <a:t>(Regime Jurídico Único)</a:t>
            </a:r>
            <a:endParaRPr lang="pt-BR" b="1" dirty="0">
              <a:latin typeface="+mn-lt"/>
            </a:endParaRPr>
          </a:p>
        </p:txBody>
      </p:sp>
      <p:pic>
        <p:nvPicPr>
          <p:cNvPr id="5" name="Imagem 4">
            <a:extLst>
              <a:ext uri="{FF2B5EF4-FFF2-40B4-BE49-F238E27FC236}">
                <a16:creationId xmlns:a16="http://schemas.microsoft.com/office/drawing/2014/main" id="{078ADF7E-D929-4E3C-8EE4-BEF627F9980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437600" y="120816"/>
            <a:ext cx="714887" cy="714887"/>
          </a:xfrm>
          <a:prstGeom prst="rect">
            <a:avLst/>
          </a:prstGeom>
        </p:spPr>
      </p:pic>
    </p:spTree>
    <p:extLst>
      <p:ext uri="{BB962C8B-B14F-4D97-AF65-F5344CB8AC3E}">
        <p14:creationId xmlns:p14="http://schemas.microsoft.com/office/powerpoint/2010/main" val="728834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6" end="6"/>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4294967295"/>
          </p:nvPr>
        </p:nvSpPr>
        <p:spPr>
          <a:xfrm>
            <a:off x="273572" y="1291872"/>
            <a:ext cx="11502190" cy="5240595"/>
          </a:xfrm>
        </p:spPr>
        <p:txBody>
          <a:bodyPr>
            <a:noAutofit/>
          </a:bodyPr>
          <a:lstStyle/>
          <a:p>
            <a:pPr marL="0" indent="0" algn="just">
              <a:buNone/>
            </a:pPr>
            <a:r>
              <a:rPr lang="pt-BR" sz="2000" dirty="0">
                <a:latin typeface="Arial" pitchFamily="34" charset="0"/>
                <a:cs typeface="Arial" pitchFamily="34" charset="0"/>
              </a:rPr>
              <a:t>CESPE/UNB – ANALISTA JUDICIÁRIO – 2008</a:t>
            </a:r>
          </a:p>
          <a:p>
            <a:pPr marL="0" indent="0" algn="just">
              <a:buNone/>
            </a:pPr>
            <a:r>
              <a:rPr lang="pt-BR" sz="2000" dirty="0">
                <a:latin typeface="Arial" pitchFamily="34" charset="0"/>
                <a:cs typeface="Arial" pitchFamily="34" charset="0"/>
              </a:rPr>
              <a:t>8.	Com relação ao EFPCPE/RJ, assinale a opção correta.</a:t>
            </a:r>
          </a:p>
          <a:p>
            <a:pPr marL="0" indent="0" algn="just">
              <a:buNone/>
            </a:pPr>
            <a:r>
              <a:rPr lang="pt-BR" sz="2000" dirty="0" smtClean="0">
                <a:latin typeface="Arial" pitchFamily="34" charset="0"/>
                <a:cs typeface="Arial" pitchFamily="34" charset="0"/>
              </a:rPr>
              <a:t>a</a:t>
            </a:r>
            <a:r>
              <a:rPr lang="pt-BR" sz="2000" dirty="0">
                <a:latin typeface="Arial" pitchFamily="34" charset="0"/>
                <a:cs typeface="Arial" pitchFamily="34" charset="0"/>
              </a:rPr>
              <a:t>)	O funcionário aposentado poderá desempenhar mandato eletivo, mas terá de optar entre o salário original e o do mandato.</a:t>
            </a:r>
          </a:p>
          <a:p>
            <a:pPr marL="0" indent="0" algn="just">
              <a:buNone/>
            </a:pPr>
            <a:r>
              <a:rPr lang="pt-BR" sz="2000" dirty="0">
                <a:latin typeface="Arial" pitchFamily="34" charset="0"/>
                <a:cs typeface="Arial" pitchFamily="34" charset="0"/>
              </a:rPr>
              <a:t>b)	Se for considerada ilegítima, pelo órgão competente, uma acumulação informada oportunamente pelo funcionário, este será exonerado de ofício.</a:t>
            </a:r>
          </a:p>
          <a:p>
            <a:pPr marL="0" indent="0" algn="just">
              <a:buNone/>
            </a:pPr>
            <a:r>
              <a:rPr lang="pt-BR" sz="2000" dirty="0">
                <a:latin typeface="Arial" pitchFamily="34" charset="0"/>
                <a:cs typeface="Arial" pitchFamily="34" charset="0"/>
              </a:rPr>
              <a:t>c)	A responsabilidade civil dos funcionários públicos civis do Poder Executivo do estado do Rio de Janeiro decorre de procedimento doloso que importe prejuízo da fazenda estadual ou de terceiros, não havendo responsabilidade em caso de procedimento culposo.</a:t>
            </a:r>
          </a:p>
          <a:p>
            <a:pPr marL="0" indent="0" algn="just">
              <a:buNone/>
            </a:pPr>
            <a:r>
              <a:rPr lang="pt-BR" sz="2000" dirty="0">
                <a:latin typeface="Arial" pitchFamily="34" charset="0"/>
                <a:cs typeface="Arial" pitchFamily="34" charset="0"/>
              </a:rPr>
              <a:t>d)	A responsabilidade administrativa resulta de atos praticados ou omissões ocorridas no desempenho do cargo ou função, quando comprometedores da dignidade e do decoro da função pública. Não há responsabilidade administrativa, todavia, em relação a atos praticados fora do desempenho do cargo ou função, ainda que comprometam a dignidade e o decoro da função pública.</a:t>
            </a:r>
          </a:p>
          <a:p>
            <a:pPr marL="0" indent="0" algn="just">
              <a:buNone/>
            </a:pPr>
            <a:r>
              <a:rPr lang="pt-BR" sz="2000" dirty="0">
                <a:latin typeface="Arial" pitchFamily="34" charset="0"/>
                <a:cs typeface="Arial" pitchFamily="34" charset="0"/>
              </a:rPr>
              <a:t>e)	As cominações civis, penais e disciplinares poderão cumular-se, sendo umas e outras independentes entre si, bem assim as instâncias civil, penal e administrativa.</a:t>
            </a:r>
            <a:endParaRPr lang="pt-BR" sz="2000" dirty="0">
              <a:latin typeface="Arial" pitchFamily="34" charset="0"/>
              <a:cs typeface="Arial" pitchFamily="34" charset="0"/>
            </a:endParaRPr>
          </a:p>
        </p:txBody>
      </p:sp>
      <p:sp>
        <p:nvSpPr>
          <p:cNvPr id="3" name="Título 2"/>
          <p:cNvSpPr>
            <a:spLocks noGrp="1"/>
          </p:cNvSpPr>
          <p:nvPr>
            <p:ph type="title" idx="4294967295"/>
          </p:nvPr>
        </p:nvSpPr>
        <p:spPr>
          <a:xfrm>
            <a:off x="3302493" y="120816"/>
            <a:ext cx="5444348" cy="953381"/>
          </a:xfrm>
          <a:solidFill>
            <a:schemeClr val="accent1">
              <a:lumMod val="40000"/>
              <a:lumOff val="60000"/>
            </a:schemeClr>
          </a:solidFill>
        </p:spPr>
        <p:txBody>
          <a:bodyPr>
            <a:normAutofit fontScale="90000"/>
          </a:bodyPr>
          <a:lstStyle/>
          <a:p>
            <a:pPr algn="ctr"/>
            <a:r>
              <a:rPr lang="pt-BR" b="1">
                <a:latin typeface="+mn-lt"/>
              </a:rPr>
              <a:t>ESTATUTO DO ESTADO RJ</a:t>
            </a:r>
            <a:br>
              <a:rPr lang="pt-BR" b="1">
                <a:latin typeface="+mn-lt"/>
              </a:rPr>
            </a:br>
            <a:r>
              <a:rPr lang="pt-BR" sz="2800" b="1">
                <a:latin typeface="+mn-lt"/>
                <a:cs typeface="Arial" pitchFamily="34" charset="0"/>
              </a:rPr>
              <a:t>(Regime Jurídico Único)</a:t>
            </a:r>
            <a:endParaRPr lang="pt-BR" b="1" dirty="0">
              <a:latin typeface="+mn-lt"/>
            </a:endParaRPr>
          </a:p>
        </p:txBody>
      </p:sp>
      <p:pic>
        <p:nvPicPr>
          <p:cNvPr id="5" name="Imagem 4">
            <a:extLst>
              <a:ext uri="{FF2B5EF4-FFF2-40B4-BE49-F238E27FC236}">
                <a16:creationId xmlns:a16="http://schemas.microsoft.com/office/drawing/2014/main" id="{078ADF7E-D929-4E3C-8EE4-BEF627F9980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437600" y="120816"/>
            <a:ext cx="714887" cy="714887"/>
          </a:xfrm>
          <a:prstGeom prst="rect">
            <a:avLst/>
          </a:prstGeom>
        </p:spPr>
      </p:pic>
    </p:spTree>
    <p:extLst>
      <p:ext uri="{BB962C8B-B14F-4D97-AF65-F5344CB8AC3E}">
        <p14:creationId xmlns:p14="http://schemas.microsoft.com/office/powerpoint/2010/main" val="2261113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6" end="6"/>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214604" y="1455577"/>
            <a:ext cx="11756572" cy="4217436"/>
          </a:xfrm>
        </p:spPr>
        <p:txBody>
          <a:bodyPr>
            <a:normAutofit/>
          </a:bodyPr>
          <a:lstStyle/>
          <a:p>
            <a:pPr marL="0" indent="0" algn="just">
              <a:buNone/>
            </a:pPr>
            <a:r>
              <a:rPr lang="pt-BR" dirty="0">
                <a:latin typeface="Arial" pitchFamily="34" charset="0"/>
                <a:cs typeface="Arial" pitchFamily="34" charset="0"/>
              </a:rPr>
              <a:t>Art. 287 – Pelo exercício irregular de suas atribuições, o funcionário responde civil, penal e administrativamente.</a:t>
            </a:r>
          </a:p>
          <a:p>
            <a:pPr marL="0" indent="0" algn="just">
              <a:buNone/>
            </a:pPr>
            <a:r>
              <a:rPr lang="pt-BR" dirty="0">
                <a:latin typeface="Arial" pitchFamily="34" charset="0"/>
                <a:cs typeface="Arial" pitchFamily="34" charset="0"/>
              </a:rPr>
              <a:t>Art. 288 – A responsabilidade civil decorre de procedimento doloso ou culposo que importe em prejuízo da Fazenda Estadual ou de terceiros.</a:t>
            </a:r>
          </a:p>
          <a:p>
            <a:pPr marL="0" indent="0" algn="just">
              <a:buNone/>
            </a:pPr>
            <a:r>
              <a:rPr lang="pt-BR" dirty="0">
                <a:latin typeface="Arial" pitchFamily="34" charset="0"/>
                <a:cs typeface="Arial" pitchFamily="34" charset="0"/>
              </a:rPr>
              <a:t>(...)</a:t>
            </a:r>
          </a:p>
          <a:p>
            <a:pPr marL="0" indent="0" algn="just">
              <a:buNone/>
            </a:pPr>
            <a:r>
              <a:rPr lang="pt-BR" dirty="0">
                <a:latin typeface="Arial" pitchFamily="34" charset="0"/>
                <a:cs typeface="Arial" pitchFamily="34" charset="0"/>
              </a:rPr>
              <a:t>§ 2º - Tratando-se de dano causado a terceiros, responderá o funcionário perante a Fazenda Estadual em ação regressiva proposta depois de transitar em julgado a decisão que houver condenado a Fazenda a indenizar o terceiro prejudicado. </a:t>
            </a:r>
          </a:p>
          <a:p>
            <a:pPr marL="0" indent="0" algn="just">
              <a:buNone/>
            </a:pPr>
            <a:endParaRPr lang="pt-BR" dirty="0">
              <a:latin typeface="Arial" pitchFamily="34" charset="0"/>
              <a:cs typeface="Arial" pitchFamily="34" charset="0"/>
            </a:endParaRPr>
          </a:p>
        </p:txBody>
      </p:sp>
      <p:sp>
        <p:nvSpPr>
          <p:cNvPr id="4" name="Título 2">
            <a:extLst>
              <a:ext uri="{FF2B5EF4-FFF2-40B4-BE49-F238E27FC236}">
                <a16:creationId xmlns:a16="http://schemas.microsoft.com/office/drawing/2014/main" id="{71D28657-213D-414B-825C-C142A8353860}"/>
              </a:ext>
            </a:extLst>
          </p:cNvPr>
          <p:cNvSpPr txBox="1">
            <a:spLocks/>
          </p:cNvSpPr>
          <p:nvPr/>
        </p:nvSpPr>
        <p:spPr>
          <a:xfrm>
            <a:off x="2049528" y="149291"/>
            <a:ext cx="8092944" cy="849085"/>
          </a:xfrm>
          <a:prstGeom prst="rect">
            <a:avLst/>
          </a:prstGeom>
          <a:solidFill>
            <a:schemeClr val="accent5">
              <a:lumMod val="40000"/>
              <a:lumOff val="60000"/>
            </a:schemeClr>
          </a:solid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t-BR" sz="2800">
                <a:latin typeface="Arial Black" pitchFamily="34" charset="0"/>
              </a:rPr>
              <a:t>Do Regime Disciplinar</a:t>
            </a:r>
            <a:br>
              <a:rPr lang="pt-BR" sz="2800">
                <a:latin typeface="Arial Black" pitchFamily="34" charset="0"/>
              </a:rPr>
            </a:br>
            <a:r>
              <a:rPr lang="pt-BR" sz="2800">
                <a:latin typeface="Arial Black" pitchFamily="34" charset="0"/>
              </a:rPr>
              <a:t>  Da Responsabilidade (Arts. 287 ao 291)</a:t>
            </a:r>
            <a:endParaRPr lang="pt-BR" sz="2800" dirty="0">
              <a:latin typeface="Arial Black" pitchFamily="34" charset="0"/>
            </a:endParaRPr>
          </a:p>
        </p:txBody>
      </p:sp>
    </p:spTree>
    <p:extLst>
      <p:ext uri="{BB962C8B-B14F-4D97-AF65-F5344CB8AC3E}">
        <p14:creationId xmlns:p14="http://schemas.microsoft.com/office/powerpoint/2010/main" val="218936621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4294967295"/>
          </p:nvPr>
        </p:nvSpPr>
        <p:spPr>
          <a:xfrm>
            <a:off x="152400" y="1584747"/>
            <a:ext cx="11887200" cy="2446077"/>
          </a:xfrm>
        </p:spPr>
        <p:txBody>
          <a:bodyPr>
            <a:normAutofit/>
          </a:bodyPr>
          <a:lstStyle/>
          <a:p>
            <a:pPr marL="0" indent="0" algn="just">
              <a:buNone/>
            </a:pPr>
            <a:r>
              <a:rPr lang="pt-BR" sz="2400" b="1" dirty="0">
                <a:latin typeface="Arial" pitchFamily="34" charset="0"/>
                <a:cs typeface="Arial" pitchFamily="34" charset="0"/>
              </a:rPr>
              <a:t>Art. 289</a:t>
            </a:r>
            <a:r>
              <a:rPr lang="pt-BR" sz="2400" dirty="0">
                <a:latin typeface="Arial" pitchFamily="34" charset="0"/>
                <a:cs typeface="Arial" pitchFamily="34" charset="0"/>
              </a:rPr>
              <a:t> – A responsabilidade penal abrange os crimes e contravenções imputados ao funcionário nessa qualidade.</a:t>
            </a:r>
          </a:p>
          <a:p>
            <a:pPr marL="0" indent="0" algn="just">
              <a:buNone/>
            </a:pPr>
            <a:r>
              <a:rPr lang="pt-BR" sz="2400" dirty="0">
                <a:latin typeface="Arial" pitchFamily="34" charset="0"/>
                <a:cs typeface="Arial" pitchFamily="34" charset="0"/>
              </a:rPr>
              <a:t/>
            </a:r>
            <a:br>
              <a:rPr lang="pt-BR" sz="2400" dirty="0">
                <a:latin typeface="Arial" pitchFamily="34" charset="0"/>
                <a:cs typeface="Arial" pitchFamily="34" charset="0"/>
              </a:rPr>
            </a:br>
            <a:r>
              <a:rPr lang="pt-BR" sz="2400" b="1" dirty="0">
                <a:latin typeface="Arial" pitchFamily="34" charset="0"/>
                <a:cs typeface="Arial" pitchFamily="34" charset="0"/>
              </a:rPr>
              <a:t>Art. 290</a:t>
            </a:r>
            <a:r>
              <a:rPr lang="pt-BR" sz="2400" dirty="0">
                <a:latin typeface="Arial" pitchFamily="34" charset="0"/>
                <a:cs typeface="Arial" pitchFamily="34" charset="0"/>
              </a:rPr>
              <a:t> – A responsabilidade administrativa resulta de atos praticados ou omissões ocorridas no desempenho do cargo ou função, ou fora dele, quando comprometedores da dignidade e do decoro da função pública.</a:t>
            </a:r>
          </a:p>
        </p:txBody>
      </p:sp>
      <p:sp>
        <p:nvSpPr>
          <p:cNvPr id="3" name="Título 2"/>
          <p:cNvSpPr>
            <a:spLocks noGrp="1"/>
          </p:cNvSpPr>
          <p:nvPr>
            <p:ph type="title" idx="4294967295"/>
          </p:nvPr>
        </p:nvSpPr>
        <p:spPr>
          <a:xfrm>
            <a:off x="2049528" y="149291"/>
            <a:ext cx="8092944" cy="1071563"/>
          </a:xfrm>
          <a:solidFill>
            <a:schemeClr val="accent5">
              <a:lumMod val="40000"/>
              <a:lumOff val="60000"/>
            </a:schemeClr>
          </a:solidFill>
        </p:spPr>
        <p:txBody>
          <a:bodyPr/>
          <a:lstStyle/>
          <a:p>
            <a:pPr algn="ctr"/>
            <a:r>
              <a:rPr lang="pt-BR" sz="2800" dirty="0">
                <a:latin typeface="Arial Black" pitchFamily="34" charset="0"/>
              </a:rPr>
              <a:t>Do Regime Disciplinar</a:t>
            </a:r>
            <a:br>
              <a:rPr lang="pt-BR" sz="2800" dirty="0">
                <a:latin typeface="Arial Black" pitchFamily="34" charset="0"/>
              </a:rPr>
            </a:br>
            <a:r>
              <a:rPr lang="pt-BR" sz="2800" dirty="0">
                <a:latin typeface="Arial Black" pitchFamily="34" charset="0"/>
              </a:rPr>
              <a:t>  Da Responsabilidade (</a:t>
            </a:r>
            <a:r>
              <a:rPr lang="pt-BR" sz="2800" dirty="0" err="1">
                <a:latin typeface="Arial Black" pitchFamily="34" charset="0"/>
              </a:rPr>
              <a:t>Arts</a:t>
            </a:r>
            <a:r>
              <a:rPr lang="pt-BR" sz="2800" dirty="0">
                <a:latin typeface="Arial Black" pitchFamily="34" charset="0"/>
              </a:rPr>
              <a:t>. 287 ao 291)</a:t>
            </a:r>
          </a:p>
        </p:txBody>
      </p:sp>
    </p:spTree>
    <p:extLst>
      <p:ext uri="{BB962C8B-B14F-4D97-AF65-F5344CB8AC3E}">
        <p14:creationId xmlns:p14="http://schemas.microsoft.com/office/powerpoint/2010/main" val="20157049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4294967295"/>
          </p:nvPr>
        </p:nvSpPr>
        <p:spPr>
          <a:xfrm>
            <a:off x="273572" y="1291872"/>
            <a:ext cx="11502190" cy="5240595"/>
          </a:xfrm>
        </p:spPr>
        <p:txBody>
          <a:bodyPr>
            <a:noAutofit/>
          </a:bodyPr>
          <a:lstStyle/>
          <a:p>
            <a:pPr marL="0" indent="0" algn="just">
              <a:buNone/>
            </a:pPr>
            <a:r>
              <a:rPr lang="pt-BR" sz="2000" dirty="0">
                <a:latin typeface="Arial" pitchFamily="34" charset="0"/>
                <a:cs typeface="Arial" pitchFamily="34" charset="0"/>
              </a:rPr>
              <a:t>CESPE/UNB – ANALISTA JUDICIÁRIO – 2008</a:t>
            </a:r>
          </a:p>
          <a:p>
            <a:pPr marL="0" indent="0" algn="just">
              <a:buNone/>
            </a:pPr>
            <a:r>
              <a:rPr lang="pt-BR" sz="2000" dirty="0">
                <a:latin typeface="Arial" pitchFamily="34" charset="0"/>
                <a:cs typeface="Arial" pitchFamily="34" charset="0"/>
              </a:rPr>
              <a:t>9.	Não constitui penalidade disciplinar prevista no EFPCPE/RJ a</a:t>
            </a:r>
          </a:p>
          <a:p>
            <a:pPr marL="0" indent="0" algn="just">
              <a:buNone/>
            </a:pPr>
            <a:endParaRPr lang="pt-BR" sz="2000" dirty="0">
              <a:latin typeface="Arial" pitchFamily="34" charset="0"/>
              <a:cs typeface="Arial" pitchFamily="34" charset="0"/>
            </a:endParaRPr>
          </a:p>
          <a:p>
            <a:pPr marL="0" indent="0" algn="just">
              <a:buNone/>
            </a:pPr>
            <a:r>
              <a:rPr lang="pt-BR" sz="2000" dirty="0">
                <a:latin typeface="Arial" pitchFamily="34" charset="0"/>
                <a:cs typeface="Arial" pitchFamily="34" charset="0"/>
              </a:rPr>
              <a:t>a)	jubilação.</a:t>
            </a:r>
          </a:p>
          <a:p>
            <a:pPr marL="0" indent="0" algn="just">
              <a:buNone/>
            </a:pPr>
            <a:r>
              <a:rPr lang="pt-BR" sz="2000" dirty="0">
                <a:latin typeface="Arial" pitchFamily="34" charset="0"/>
                <a:cs typeface="Arial" pitchFamily="34" charset="0"/>
              </a:rPr>
              <a:t>b)	multa.</a:t>
            </a:r>
          </a:p>
          <a:p>
            <a:pPr marL="0" indent="0" algn="just">
              <a:buNone/>
            </a:pPr>
            <a:r>
              <a:rPr lang="pt-BR" sz="2000" dirty="0">
                <a:latin typeface="Arial" pitchFamily="34" charset="0"/>
                <a:cs typeface="Arial" pitchFamily="34" charset="0"/>
              </a:rPr>
              <a:t>c)	prisão administrativa.</a:t>
            </a:r>
          </a:p>
          <a:p>
            <a:pPr marL="0" indent="0" algn="just">
              <a:buNone/>
            </a:pPr>
            <a:r>
              <a:rPr lang="pt-BR" sz="2000" dirty="0">
                <a:latin typeface="Arial" pitchFamily="34" charset="0"/>
                <a:cs typeface="Arial" pitchFamily="34" charset="0"/>
              </a:rPr>
              <a:t>d)	repreensão.</a:t>
            </a:r>
          </a:p>
          <a:p>
            <a:pPr marL="0" indent="0" algn="just">
              <a:buNone/>
            </a:pPr>
            <a:r>
              <a:rPr lang="pt-BR" sz="2000" dirty="0">
                <a:latin typeface="Arial" pitchFamily="34" charset="0"/>
                <a:cs typeface="Arial" pitchFamily="34" charset="0"/>
              </a:rPr>
              <a:t>e)	disponibilidade.</a:t>
            </a:r>
          </a:p>
        </p:txBody>
      </p:sp>
      <p:sp>
        <p:nvSpPr>
          <p:cNvPr id="3" name="Título 2"/>
          <p:cNvSpPr>
            <a:spLocks noGrp="1"/>
          </p:cNvSpPr>
          <p:nvPr>
            <p:ph type="title" idx="4294967295"/>
          </p:nvPr>
        </p:nvSpPr>
        <p:spPr>
          <a:xfrm>
            <a:off x="3302493" y="120816"/>
            <a:ext cx="5444348" cy="953381"/>
          </a:xfrm>
          <a:solidFill>
            <a:schemeClr val="accent1">
              <a:lumMod val="40000"/>
              <a:lumOff val="60000"/>
            </a:schemeClr>
          </a:solidFill>
        </p:spPr>
        <p:txBody>
          <a:bodyPr>
            <a:normAutofit fontScale="90000"/>
          </a:bodyPr>
          <a:lstStyle/>
          <a:p>
            <a:pPr algn="ctr"/>
            <a:r>
              <a:rPr lang="pt-BR" b="1">
                <a:latin typeface="+mn-lt"/>
              </a:rPr>
              <a:t>ESTATUTO DO ESTADO RJ</a:t>
            </a:r>
            <a:br>
              <a:rPr lang="pt-BR" b="1">
                <a:latin typeface="+mn-lt"/>
              </a:rPr>
            </a:br>
            <a:r>
              <a:rPr lang="pt-BR" sz="2800" b="1">
                <a:latin typeface="+mn-lt"/>
                <a:cs typeface="Arial" pitchFamily="34" charset="0"/>
              </a:rPr>
              <a:t>(Regime Jurídico Único)</a:t>
            </a:r>
            <a:endParaRPr lang="pt-BR" b="1" dirty="0">
              <a:latin typeface="+mn-lt"/>
            </a:endParaRPr>
          </a:p>
        </p:txBody>
      </p:sp>
      <p:pic>
        <p:nvPicPr>
          <p:cNvPr id="5" name="Imagem 4">
            <a:extLst>
              <a:ext uri="{FF2B5EF4-FFF2-40B4-BE49-F238E27FC236}">
                <a16:creationId xmlns:a16="http://schemas.microsoft.com/office/drawing/2014/main" id="{078ADF7E-D929-4E3C-8EE4-BEF627F9980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437600" y="120816"/>
            <a:ext cx="714887" cy="714887"/>
          </a:xfrm>
          <a:prstGeom prst="rect">
            <a:avLst/>
          </a:prstGeom>
        </p:spPr>
      </p:pic>
    </p:spTree>
    <p:extLst>
      <p:ext uri="{BB962C8B-B14F-4D97-AF65-F5344CB8AC3E}">
        <p14:creationId xmlns:p14="http://schemas.microsoft.com/office/powerpoint/2010/main" val="2230789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5" end="5"/>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a 1"/>
          <p:cNvGraphicFramePr>
            <a:graphicFrameLocks noGrp="1"/>
          </p:cNvGraphicFramePr>
          <p:nvPr>
            <p:extLst>
              <p:ext uri="{D42A27DB-BD31-4B8C-83A1-F6EECF244321}">
                <p14:modId xmlns:p14="http://schemas.microsoft.com/office/powerpoint/2010/main" val="3775394889"/>
              </p:ext>
            </p:extLst>
          </p:nvPr>
        </p:nvGraphicFramePr>
        <p:xfrm>
          <a:off x="0" y="0"/>
          <a:ext cx="12036489" cy="6858000"/>
        </p:xfrm>
        <a:graphic>
          <a:graphicData uri="http://schemas.openxmlformats.org/drawingml/2006/table">
            <a:tbl>
              <a:tblPr/>
              <a:tblGrid>
                <a:gridCol w="6636399">
                  <a:extLst>
                    <a:ext uri="{9D8B030D-6E8A-4147-A177-3AD203B41FA5}">
                      <a16:colId xmlns:a16="http://schemas.microsoft.com/office/drawing/2014/main" val="20000"/>
                    </a:ext>
                  </a:extLst>
                </a:gridCol>
                <a:gridCol w="2557958">
                  <a:extLst>
                    <a:ext uri="{9D8B030D-6E8A-4147-A177-3AD203B41FA5}">
                      <a16:colId xmlns:a16="http://schemas.microsoft.com/office/drawing/2014/main" val="20001"/>
                    </a:ext>
                  </a:extLst>
                </a:gridCol>
                <a:gridCol w="2842132">
                  <a:extLst>
                    <a:ext uri="{9D8B030D-6E8A-4147-A177-3AD203B41FA5}">
                      <a16:colId xmlns:a16="http://schemas.microsoft.com/office/drawing/2014/main" val="20002"/>
                    </a:ext>
                  </a:extLst>
                </a:gridCol>
              </a:tblGrid>
              <a:tr h="1219450">
                <a:tc>
                  <a:txBody>
                    <a:bodyPr/>
                    <a:lstStyle/>
                    <a:p>
                      <a:pPr algn="ctr">
                        <a:spcAft>
                          <a:spcPts val="0"/>
                        </a:spcAft>
                      </a:pPr>
                      <a:endParaRPr lang="pt-BR" sz="1400" b="1" dirty="0">
                        <a:latin typeface="Arial Black" pitchFamily="34" charset="0"/>
                        <a:ea typeface="Times New Roman"/>
                        <a:cs typeface="Times New Roman"/>
                      </a:endParaRPr>
                    </a:p>
                    <a:p>
                      <a:pPr algn="ctr">
                        <a:spcAft>
                          <a:spcPts val="0"/>
                        </a:spcAft>
                      </a:pPr>
                      <a:endParaRPr lang="pt-BR" sz="1400" b="1" dirty="0">
                        <a:latin typeface="Arial Black" pitchFamily="34" charset="0"/>
                        <a:ea typeface="Times New Roman"/>
                        <a:cs typeface="Times New Roman"/>
                      </a:endParaRPr>
                    </a:p>
                    <a:p>
                      <a:pPr algn="ctr">
                        <a:spcAft>
                          <a:spcPts val="0"/>
                        </a:spcAft>
                      </a:pPr>
                      <a:r>
                        <a:rPr lang="pt-BR" sz="1400" b="1" dirty="0">
                          <a:latin typeface="Arial Black" pitchFamily="34" charset="0"/>
                          <a:ea typeface="Times New Roman"/>
                          <a:cs typeface="Times New Roman"/>
                        </a:rPr>
                        <a:t>PENALIDADES</a:t>
                      </a:r>
                      <a:endParaRPr lang="pt-BR" sz="1400" dirty="0">
                        <a:latin typeface="Arial Black" pitchFamily="34" charset="0"/>
                        <a:ea typeface="Times New Roman"/>
                        <a:cs typeface="Times New Roman"/>
                      </a:endParaRPr>
                    </a:p>
                  </a:txBody>
                  <a:tcPr marL="67702" marR="677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algn="ctr">
                        <a:spcAft>
                          <a:spcPts val="0"/>
                        </a:spcAft>
                      </a:pPr>
                      <a:r>
                        <a:rPr lang="pt-BR" sz="1400" b="1" dirty="0">
                          <a:latin typeface="Arial Black" pitchFamily="34" charset="0"/>
                          <a:ea typeface="Times New Roman"/>
                          <a:cs typeface="Times New Roman"/>
                        </a:rPr>
                        <a:t>Prazo para aplicação da pena (a partir da ciência do fato)</a:t>
                      </a:r>
                      <a:endParaRPr lang="pt-BR" sz="1400" dirty="0">
                        <a:latin typeface="Arial Black" pitchFamily="34" charset="0"/>
                        <a:ea typeface="Times New Roman"/>
                        <a:cs typeface="Times New Roman"/>
                      </a:endParaRPr>
                    </a:p>
                  </a:txBody>
                  <a:tcPr marL="67702" marR="677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ctr">
                        <a:spcAft>
                          <a:spcPts val="0"/>
                        </a:spcAft>
                      </a:pPr>
                      <a:r>
                        <a:rPr lang="pt-BR" sz="1400" b="1" dirty="0">
                          <a:latin typeface="Arial Black" pitchFamily="34" charset="0"/>
                          <a:ea typeface="Times New Roman"/>
                          <a:cs typeface="Times New Roman"/>
                        </a:rPr>
                        <a:t>Prazo para recorrer da penalidade             (da aplicação da pena)</a:t>
                      </a:r>
                      <a:endParaRPr lang="pt-BR" sz="1400" dirty="0">
                        <a:latin typeface="Arial Black" pitchFamily="34" charset="0"/>
                        <a:ea typeface="Times New Roman"/>
                        <a:cs typeface="Times New Roman"/>
                      </a:endParaRPr>
                    </a:p>
                  </a:txBody>
                  <a:tcPr marL="67702" marR="677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10000"/>
                  </a:ext>
                </a:extLst>
              </a:tr>
              <a:tr h="323748">
                <a:tc>
                  <a:txBody>
                    <a:bodyPr/>
                    <a:lstStyle/>
                    <a:p>
                      <a:pPr>
                        <a:spcAft>
                          <a:spcPts val="0"/>
                        </a:spcAft>
                      </a:pPr>
                      <a:r>
                        <a:rPr lang="pt-BR" sz="1400" b="1" dirty="0">
                          <a:latin typeface="Arial Black" pitchFamily="34" charset="0"/>
                          <a:ea typeface="Times New Roman"/>
                          <a:cs typeface="Times New Roman"/>
                        </a:rPr>
                        <a:t>ADVERTÊNCIA</a:t>
                      </a:r>
                      <a:r>
                        <a:rPr lang="pt-BR" sz="1400" i="1" dirty="0">
                          <a:latin typeface="Arial Black" pitchFamily="34" charset="0"/>
                          <a:ea typeface="Times New Roman"/>
                          <a:cs typeface="Times New Roman"/>
                        </a:rPr>
                        <a:t> - </a:t>
                      </a:r>
                      <a:r>
                        <a:rPr lang="pt-BR" sz="1400" i="1" dirty="0" smtClean="0">
                          <a:latin typeface="Arial Black" pitchFamily="34" charset="0"/>
                          <a:ea typeface="Times New Roman"/>
                          <a:cs typeface="Times New Roman"/>
                        </a:rPr>
                        <a:t>nos </a:t>
                      </a:r>
                      <a:r>
                        <a:rPr lang="pt-BR" sz="1400" i="1" dirty="0">
                          <a:latin typeface="Arial Black" pitchFamily="34" charset="0"/>
                          <a:ea typeface="Times New Roman"/>
                          <a:cs typeface="Times New Roman"/>
                        </a:rPr>
                        <a:t>casos de negligência.</a:t>
                      </a:r>
                      <a:endParaRPr lang="pt-BR" sz="1400" dirty="0">
                        <a:latin typeface="Arial Black" pitchFamily="34" charset="0"/>
                        <a:ea typeface="Times New Roman"/>
                        <a:cs typeface="Times New Roman"/>
                      </a:endParaRPr>
                    </a:p>
                  </a:txBody>
                  <a:tcPr marL="67702" marR="677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lumMod val="90000"/>
                      </a:schemeClr>
                    </a:solidFill>
                  </a:tcPr>
                </a:tc>
                <a:tc>
                  <a:txBody>
                    <a:bodyPr/>
                    <a:lstStyle/>
                    <a:p>
                      <a:pPr algn="ctr">
                        <a:spcAft>
                          <a:spcPts val="0"/>
                        </a:spcAft>
                      </a:pPr>
                      <a:r>
                        <a:rPr lang="pt-BR" sz="1400" b="1" dirty="0">
                          <a:latin typeface="Arial Black" pitchFamily="34" charset="0"/>
                          <a:ea typeface="Times New Roman"/>
                          <a:cs typeface="Times New Roman"/>
                        </a:rPr>
                        <a:t>2 anos</a:t>
                      </a:r>
                      <a:endParaRPr lang="pt-BR" sz="1400" dirty="0">
                        <a:latin typeface="Arial Black" pitchFamily="34" charset="0"/>
                        <a:ea typeface="Times New Roman"/>
                        <a:cs typeface="Times New Roman"/>
                      </a:endParaRPr>
                    </a:p>
                  </a:txBody>
                  <a:tcPr marL="67702" marR="677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lumMod val="90000"/>
                      </a:schemeClr>
                    </a:solidFill>
                  </a:tcPr>
                </a:tc>
                <a:tc>
                  <a:txBody>
                    <a:bodyPr/>
                    <a:lstStyle/>
                    <a:p>
                      <a:pPr algn="ctr">
                        <a:spcAft>
                          <a:spcPts val="0"/>
                        </a:spcAft>
                      </a:pPr>
                      <a:r>
                        <a:rPr lang="pt-BR" sz="1400" b="1" dirty="0">
                          <a:latin typeface="Arial Black" pitchFamily="34" charset="0"/>
                          <a:ea typeface="Times New Roman"/>
                          <a:cs typeface="Times New Roman"/>
                        </a:rPr>
                        <a:t>120 dias</a:t>
                      </a:r>
                      <a:endParaRPr lang="pt-BR" sz="1400" dirty="0">
                        <a:latin typeface="Arial Black" pitchFamily="34" charset="0"/>
                        <a:ea typeface="Times New Roman"/>
                        <a:cs typeface="Times New Roman"/>
                      </a:endParaRPr>
                    </a:p>
                  </a:txBody>
                  <a:tcPr marL="67702" marR="677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1"/>
                  </a:ext>
                </a:extLst>
              </a:tr>
              <a:tr h="663467">
                <a:tc>
                  <a:txBody>
                    <a:bodyPr/>
                    <a:lstStyle/>
                    <a:p>
                      <a:pPr>
                        <a:spcAft>
                          <a:spcPts val="0"/>
                        </a:spcAft>
                      </a:pPr>
                      <a:r>
                        <a:rPr lang="pt-BR" sz="1400" b="1" dirty="0">
                          <a:latin typeface="Arial Black" pitchFamily="34" charset="0"/>
                          <a:ea typeface="Times New Roman"/>
                          <a:cs typeface="Times New Roman"/>
                        </a:rPr>
                        <a:t>REPREENSÃO</a:t>
                      </a:r>
                      <a:r>
                        <a:rPr lang="pt-BR" sz="1400" i="1" dirty="0">
                          <a:latin typeface="Arial Black" pitchFamily="34" charset="0"/>
                          <a:ea typeface="Times New Roman"/>
                          <a:cs typeface="Times New Roman"/>
                        </a:rPr>
                        <a:t> - descumprimento dos deveres;</a:t>
                      </a:r>
                      <a:endParaRPr lang="pt-BR" sz="1400" dirty="0">
                        <a:latin typeface="Arial Black" pitchFamily="34" charset="0"/>
                        <a:ea typeface="Times New Roman"/>
                        <a:cs typeface="Times New Roman"/>
                      </a:endParaRPr>
                    </a:p>
                    <a:p>
                      <a:pPr>
                        <a:spcAft>
                          <a:spcPts val="0"/>
                        </a:spcAft>
                      </a:pPr>
                      <a:r>
                        <a:rPr lang="pt-BR" sz="1400" i="1" dirty="0">
                          <a:latin typeface="Arial Black" pitchFamily="34" charset="0"/>
                          <a:ea typeface="Times New Roman"/>
                          <a:cs typeface="Times New Roman"/>
                        </a:rPr>
                        <a:t>- reincidência específica em pena de advertência.</a:t>
                      </a:r>
                      <a:endParaRPr lang="pt-BR" sz="1400" dirty="0">
                        <a:latin typeface="Arial Black" pitchFamily="34" charset="0"/>
                        <a:ea typeface="Times New Roman"/>
                        <a:cs typeface="Times New Roman"/>
                      </a:endParaRPr>
                    </a:p>
                  </a:txBody>
                  <a:tcPr marL="67702" marR="677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algn="ctr">
                        <a:spcAft>
                          <a:spcPts val="0"/>
                        </a:spcAft>
                      </a:pPr>
                      <a:r>
                        <a:rPr lang="pt-BR" sz="1400" b="1">
                          <a:latin typeface="Arial Black" pitchFamily="34" charset="0"/>
                          <a:ea typeface="Times New Roman"/>
                          <a:cs typeface="Times New Roman"/>
                        </a:rPr>
                        <a:t>2 anos</a:t>
                      </a:r>
                      <a:endParaRPr lang="pt-BR" sz="1400">
                        <a:latin typeface="Arial Black" pitchFamily="34" charset="0"/>
                        <a:ea typeface="Times New Roman"/>
                        <a:cs typeface="Times New Roman"/>
                      </a:endParaRPr>
                    </a:p>
                  </a:txBody>
                  <a:tcPr marL="67702" marR="677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ctr">
                        <a:spcAft>
                          <a:spcPts val="0"/>
                        </a:spcAft>
                      </a:pPr>
                      <a:r>
                        <a:rPr lang="pt-BR" sz="1400" b="1" dirty="0">
                          <a:latin typeface="Arial Black" pitchFamily="34" charset="0"/>
                          <a:ea typeface="Times New Roman"/>
                          <a:cs typeface="Times New Roman"/>
                        </a:rPr>
                        <a:t>120 dias</a:t>
                      </a:r>
                      <a:endParaRPr lang="pt-BR" sz="1400" dirty="0">
                        <a:latin typeface="Arial Black" pitchFamily="34" charset="0"/>
                        <a:ea typeface="Times New Roman"/>
                        <a:cs typeface="Times New Roman"/>
                      </a:endParaRPr>
                    </a:p>
                  </a:txBody>
                  <a:tcPr marL="67702" marR="677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10002"/>
                  </a:ext>
                </a:extLst>
              </a:tr>
              <a:tr h="2043701">
                <a:tc>
                  <a:txBody>
                    <a:bodyPr/>
                    <a:lstStyle/>
                    <a:p>
                      <a:pPr>
                        <a:spcAft>
                          <a:spcPts val="0"/>
                        </a:spcAft>
                      </a:pPr>
                      <a:r>
                        <a:rPr lang="pt-BR" sz="1400" b="1" dirty="0">
                          <a:latin typeface="Arial Black" pitchFamily="34" charset="0"/>
                          <a:ea typeface="Times New Roman"/>
                          <a:cs typeface="Times New Roman"/>
                        </a:rPr>
                        <a:t>SUSPENSÃO - </a:t>
                      </a:r>
                      <a:r>
                        <a:rPr lang="pt-BR" sz="1400" i="1" dirty="0">
                          <a:latin typeface="Arial Black" pitchFamily="34" charset="0"/>
                          <a:ea typeface="Times New Roman"/>
                          <a:cs typeface="Times New Roman"/>
                        </a:rPr>
                        <a:t>falta grave;</a:t>
                      </a:r>
                      <a:endParaRPr lang="pt-BR" sz="1400" dirty="0">
                        <a:latin typeface="Arial Black" pitchFamily="34" charset="0"/>
                        <a:ea typeface="Times New Roman"/>
                        <a:cs typeface="Times New Roman"/>
                      </a:endParaRPr>
                    </a:p>
                    <a:p>
                      <a:pPr>
                        <a:spcAft>
                          <a:spcPts val="0"/>
                        </a:spcAft>
                      </a:pPr>
                      <a:r>
                        <a:rPr lang="pt-BR" sz="1400" i="1" dirty="0">
                          <a:latin typeface="Arial Black" pitchFamily="34" charset="0"/>
                          <a:ea typeface="Times New Roman"/>
                          <a:cs typeface="Times New Roman"/>
                        </a:rPr>
                        <a:t>- descumprimento de deveres comprovada má-fé;</a:t>
                      </a:r>
                      <a:endParaRPr lang="pt-BR" sz="1400" dirty="0">
                        <a:latin typeface="Arial Black" pitchFamily="34" charset="0"/>
                        <a:ea typeface="Times New Roman"/>
                        <a:cs typeface="Times New Roman"/>
                      </a:endParaRPr>
                    </a:p>
                    <a:p>
                      <a:pPr>
                        <a:spcAft>
                          <a:spcPts val="0"/>
                        </a:spcAft>
                      </a:pPr>
                      <a:r>
                        <a:rPr lang="pt-BR" sz="1400" i="1" dirty="0">
                          <a:latin typeface="Arial Black" pitchFamily="34" charset="0"/>
                          <a:ea typeface="Times New Roman"/>
                          <a:cs typeface="Times New Roman"/>
                        </a:rPr>
                        <a:t>- desobediência às proibições que não ensejem demissão;</a:t>
                      </a:r>
                      <a:endParaRPr lang="pt-BR" sz="1400" dirty="0">
                        <a:latin typeface="Arial Black" pitchFamily="34" charset="0"/>
                        <a:ea typeface="Times New Roman"/>
                        <a:cs typeface="Times New Roman"/>
                      </a:endParaRPr>
                    </a:p>
                    <a:p>
                      <a:pPr>
                        <a:spcAft>
                          <a:spcPts val="0"/>
                        </a:spcAft>
                      </a:pPr>
                      <a:r>
                        <a:rPr lang="pt-BR" sz="1400" i="1" dirty="0">
                          <a:latin typeface="Arial Black" pitchFamily="34" charset="0"/>
                          <a:ea typeface="Times New Roman"/>
                          <a:cs typeface="Times New Roman"/>
                        </a:rPr>
                        <a:t>- reincidência em pena de repreensão.</a:t>
                      </a:r>
                      <a:endParaRPr lang="pt-BR" sz="1400" dirty="0">
                        <a:latin typeface="Arial Black" pitchFamily="34" charset="0"/>
                        <a:ea typeface="Times New Roman"/>
                        <a:cs typeface="Times New Roman"/>
                      </a:endParaRPr>
                    </a:p>
                    <a:p>
                      <a:pPr>
                        <a:spcAft>
                          <a:spcPts val="0"/>
                        </a:spcAft>
                      </a:pPr>
                      <a:r>
                        <a:rPr lang="pt-BR" sz="1400" b="1" dirty="0">
                          <a:latin typeface="Arial Black" pitchFamily="34" charset="0"/>
                          <a:ea typeface="Times New Roman"/>
                          <a:cs typeface="Times New Roman"/>
                        </a:rPr>
                        <a:t>OU</a:t>
                      </a:r>
                      <a:endParaRPr lang="pt-BR" sz="1400" dirty="0">
                        <a:latin typeface="Arial Black" pitchFamily="34" charset="0"/>
                        <a:ea typeface="Times New Roman"/>
                        <a:cs typeface="Times New Roman"/>
                      </a:endParaRPr>
                    </a:p>
                    <a:p>
                      <a:pPr>
                        <a:spcAft>
                          <a:spcPts val="0"/>
                        </a:spcAft>
                      </a:pPr>
                      <a:r>
                        <a:rPr lang="pt-BR" sz="1400" b="1" dirty="0">
                          <a:latin typeface="Arial Black" pitchFamily="34" charset="0"/>
                          <a:ea typeface="Times New Roman"/>
                          <a:cs typeface="Times New Roman"/>
                        </a:rPr>
                        <a:t>MULTA – </a:t>
                      </a:r>
                      <a:r>
                        <a:rPr lang="pt-BR" sz="1400" i="1" dirty="0">
                          <a:latin typeface="Arial Black" pitchFamily="34" charset="0"/>
                          <a:ea typeface="Times New Roman"/>
                          <a:cs typeface="Times New Roman"/>
                        </a:rPr>
                        <a:t>conversão da suspensão por interesse ou conveniência do serviço.</a:t>
                      </a:r>
                      <a:endParaRPr lang="pt-BR" sz="1400" dirty="0">
                        <a:latin typeface="Arial Black" pitchFamily="34" charset="0"/>
                        <a:ea typeface="Times New Roman"/>
                        <a:cs typeface="Times New Roman"/>
                      </a:endParaRPr>
                    </a:p>
                  </a:txBody>
                  <a:tcPr marL="67702" marR="677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lumMod val="90000"/>
                      </a:schemeClr>
                    </a:solidFill>
                  </a:tcPr>
                </a:tc>
                <a:tc>
                  <a:txBody>
                    <a:bodyPr/>
                    <a:lstStyle/>
                    <a:p>
                      <a:pPr algn="ctr">
                        <a:spcAft>
                          <a:spcPts val="0"/>
                        </a:spcAft>
                      </a:pPr>
                      <a:endParaRPr lang="pt-BR" sz="1400">
                        <a:latin typeface="Arial Black" pitchFamily="34" charset="0"/>
                        <a:ea typeface="Times New Roman"/>
                        <a:cs typeface="Times New Roman"/>
                      </a:endParaRPr>
                    </a:p>
                    <a:p>
                      <a:pPr algn="ctr">
                        <a:spcAft>
                          <a:spcPts val="0"/>
                        </a:spcAft>
                      </a:pPr>
                      <a:r>
                        <a:rPr lang="pt-BR" sz="1400" b="1">
                          <a:latin typeface="Arial Black" pitchFamily="34" charset="0"/>
                          <a:ea typeface="Times New Roman"/>
                          <a:cs typeface="Times New Roman"/>
                        </a:rPr>
                        <a:t>2 anos</a:t>
                      </a:r>
                      <a:endParaRPr lang="pt-BR" sz="1400">
                        <a:latin typeface="Arial Black" pitchFamily="34" charset="0"/>
                        <a:ea typeface="Times New Roman"/>
                        <a:cs typeface="Times New Roman"/>
                      </a:endParaRPr>
                    </a:p>
                  </a:txBody>
                  <a:tcPr marL="67702" marR="677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lumMod val="90000"/>
                      </a:schemeClr>
                    </a:solidFill>
                  </a:tcPr>
                </a:tc>
                <a:tc>
                  <a:txBody>
                    <a:bodyPr/>
                    <a:lstStyle/>
                    <a:p>
                      <a:pPr algn="ctr">
                        <a:spcAft>
                          <a:spcPts val="0"/>
                        </a:spcAft>
                      </a:pPr>
                      <a:endParaRPr lang="pt-BR" sz="1400" dirty="0">
                        <a:latin typeface="Arial Black" pitchFamily="34" charset="0"/>
                        <a:ea typeface="Times New Roman"/>
                        <a:cs typeface="Times New Roman"/>
                      </a:endParaRPr>
                    </a:p>
                    <a:p>
                      <a:pPr algn="ctr">
                        <a:spcAft>
                          <a:spcPts val="0"/>
                        </a:spcAft>
                      </a:pPr>
                      <a:r>
                        <a:rPr lang="pt-BR" sz="1400" b="1" dirty="0">
                          <a:latin typeface="Arial Black" pitchFamily="34" charset="0"/>
                          <a:ea typeface="Times New Roman"/>
                          <a:cs typeface="Times New Roman"/>
                        </a:rPr>
                        <a:t>120 dias</a:t>
                      </a:r>
                      <a:endParaRPr lang="pt-BR" sz="1400" dirty="0">
                        <a:latin typeface="Arial Black" pitchFamily="34" charset="0"/>
                        <a:ea typeface="Times New Roman"/>
                        <a:cs typeface="Times New Roman"/>
                      </a:endParaRPr>
                    </a:p>
                  </a:txBody>
                  <a:tcPr marL="67702" marR="677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3"/>
                  </a:ext>
                </a:extLst>
              </a:tr>
              <a:tr h="647495">
                <a:tc>
                  <a:txBody>
                    <a:bodyPr/>
                    <a:lstStyle/>
                    <a:p>
                      <a:pPr>
                        <a:spcAft>
                          <a:spcPts val="0"/>
                        </a:spcAft>
                      </a:pPr>
                      <a:r>
                        <a:rPr lang="pt-BR" sz="1400" b="1" dirty="0">
                          <a:latin typeface="Arial Black" pitchFamily="34" charset="0"/>
                          <a:ea typeface="Times New Roman"/>
                          <a:cs typeface="Times New Roman"/>
                        </a:rPr>
                        <a:t>DEMISSÃO – </a:t>
                      </a:r>
                      <a:r>
                        <a:rPr lang="pt-BR" sz="1400" i="1" dirty="0">
                          <a:latin typeface="Arial Black" pitchFamily="34" charset="0"/>
                          <a:ea typeface="Times New Roman"/>
                          <a:cs typeface="Times New Roman"/>
                        </a:rPr>
                        <a:t>ato </a:t>
                      </a:r>
                      <a:r>
                        <a:rPr lang="pt-BR" sz="1400" i="1" dirty="0" err="1">
                          <a:latin typeface="Arial Black" pitchFamily="34" charset="0"/>
                          <a:ea typeface="Times New Roman"/>
                          <a:cs typeface="Times New Roman"/>
                        </a:rPr>
                        <a:t>infracional</a:t>
                      </a:r>
                      <a:r>
                        <a:rPr lang="pt-BR" sz="1400" i="1" dirty="0">
                          <a:latin typeface="Arial Black" pitchFamily="34" charset="0"/>
                          <a:ea typeface="Times New Roman"/>
                          <a:cs typeface="Times New Roman"/>
                        </a:rPr>
                        <a:t> previsto no art.298 (decreto 2479/79)</a:t>
                      </a:r>
                      <a:endParaRPr lang="pt-BR" sz="1400" dirty="0">
                        <a:latin typeface="Arial Black" pitchFamily="34" charset="0"/>
                        <a:ea typeface="Times New Roman"/>
                        <a:cs typeface="Times New Roman"/>
                      </a:endParaRPr>
                    </a:p>
                  </a:txBody>
                  <a:tcPr marL="67702" marR="677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algn="ctr">
                        <a:spcAft>
                          <a:spcPts val="0"/>
                        </a:spcAft>
                      </a:pPr>
                      <a:r>
                        <a:rPr lang="pt-BR" sz="1400" b="1">
                          <a:latin typeface="Arial Black" pitchFamily="34" charset="0"/>
                          <a:ea typeface="Times New Roman"/>
                          <a:cs typeface="Times New Roman"/>
                        </a:rPr>
                        <a:t>5 anos</a:t>
                      </a:r>
                      <a:endParaRPr lang="pt-BR" sz="1400">
                        <a:latin typeface="Arial Black" pitchFamily="34" charset="0"/>
                        <a:ea typeface="Times New Roman"/>
                        <a:cs typeface="Times New Roman"/>
                      </a:endParaRPr>
                    </a:p>
                  </a:txBody>
                  <a:tcPr marL="67702" marR="677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ctr">
                        <a:spcAft>
                          <a:spcPts val="0"/>
                        </a:spcAft>
                      </a:pPr>
                      <a:r>
                        <a:rPr lang="pt-BR" sz="1400" b="1" dirty="0">
                          <a:latin typeface="Arial Black" pitchFamily="34" charset="0"/>
                          <a:ea typeface="Times New Roman"/>
                          <a:cs typeface="Times New Roman"/>
                        </a:rPr>
                        <a:t>5 anos</a:t>
                      </a:r>
                      <a:endParaRPr lang="pt-BR" sz="1400" dirty="0">
                        <a:latin typeface="Arial Black" pitchFamily="34" charset="0"/>
                        <a:ea typeface="Times New Roman"/>
                        <a:cs typeface="Times New Roman"/>
                      </a:endParaRPr>
                    </a:p>
                  </a:txBody>
                  <a:tcPr marL="67702" marR="677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10004"/>
                  </a:ext>
                </a:extLst>
              </a:tr>
              <a:tr h="1312644">
                <a:tc>
                  <a:txBody>
                    <a:bodyPr/>
                    <a:lstStyle/>
                    <a:p>
                      <a:pPr>
                        <a:spcAft>
                          <a:spcPts val="0"/>
                        </a:spcAft>
                      </a:pPr>
                      <a:r>
                        <a:rPr lang="pt-BR" sz="1400" b="1" dirty="0">
                          <a:latin typeface="Arial Black" pitchFamily="34" charset="0"/>
                          <a:ea typeface="Times New Roman"/>
                          <a:cs typeface="Times New Roman"/>
                        </a:rPr>
                        <a:t>Cassação de Aposentadoria ou Disponibilidade         </a:t>
                      </a:r>
                    </a:p>
                    <a:p>
                      <a:pPr>
                        <a:spcAft>
                          <a:spcPts val="0"/>
                        </a:spcAft>
                      </a:pPr>
                      <a:r>
                        <a:rPr lang="pt-BR" sz="1400" b="1" dirty="0">
                          <a:latin typeface="Arial Black" pitchFamily="34" charset="0"/>
                          <a:ea typeface="Times New Roman"/>
                          <a:cs typeface="Times New Roman"/>
                        </a:rPr>
                        <a:t>      </a:t>
                      </a:r>
                      <a:r>
                        <a:rPr lang="pt-BR" sz="1400" i="1" dirty="0">
                          <a:latin typeface="Arial Black" pitchFamily="34" charset="0"/>
                          <a:ea typeface="Times New Roman"/>
                          <a:cs typeface="Times New Roman"/>
                        </a:rPr>
                        <a:t>- Nos mesmos casos de demissão;</a:t>
                      </a:r>
                      <a:endParaRPr lang="pt-BR" sz="1400" dirty="0">
                        <a:latin typeface="Arial Black" pitchFamily="34" charset="0"/>
                        <a:ea typeface="Times New Roman"/>
                        <a:cs typeface="Times New Roman"/>
                      </a:endParaRPr>
                    </a:p>
                    <a:p>
                      <a:pPr>
                        <a:spcAft>
                          <a:spcPts val="0"/>
                        </a:spcAft>
                      </a:pPr>
                      <a:r>
                        <a:rPr lang="pt-BR" sz="1400" i="1" dirty="0">
                          <a:latin typeface="Arial Black" pitchFamily="34" charset="0"/>
                          <a:ea typeface="Times New Roman"/>
                          <a:cs typeface="Times New Roman"/>
                        </a:rPr>
                        <a:t>      - Perda da Nacionalidade;</a:t>
                      </a:r>
                      <a:endParaRPr lang="pt-BR" sz="1400" dirty="0">
                        <a:latin typeface="Arial Black" pitchFamily="34" charset="0"/>
                        <a:ea typeface="Times New Roman"/>
                        <a:cs typeface="Times New Roman"/>
                      </a:endParaRPr>
                    </a:p>
                    <a:p>
                      <a:pPr>
                        <a:spcAft>
                          <a:spcPts val="0"/>
                        </a:spcAft>
                      </a:pPr>
                      <a:r>
                        <a:rPr lang="pt-BR" sz="1400" i="1" dirty="0">
                          <a:latin typeface="Arial Black" pitchFamily="34" charset="0"/>
                          <a:ea typeface="Times New Roman"/>
                          <a:cs typeface="Times New Roman"/>
                        </a:rPr>
                        <a:t>      - não entrar em exercício no prazo;</a:t>
                      </a:r>
                      <a:endParaRPr lang="pt-BR" sz="1400" dirty="0">
                        <a:latin typeface="Arial Black" pitchFamily="34" charset="0"/>
                        <a:ea typeface="Times New Roman"/>
                        <a:cs typeface="Times New Roman"/>
                      </a:endParaRPr>
                    </a:p>
                  </a:txBody>
                  <a:tcPr marL="67702" marR="677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lumMod val="90000"/>
                      </a:schemeClr>
                    </a:solidFill>
                  </a:tcPr>
                </a:tc>
                <a:tc>
                  <a:txBody>
                    <a:bodyPr/>
                    <a:lstStyle/>
                    <a:p>
                      <a:pPr>
                        <a:spcAft>
                          <a:spcPts val="0"/>
                        </a:spcAft>
                      </a:pPr>
                      <a:endParaRPr lang="pt-BR" sz="1400">
                        <a:latin typeface="Arial Black" pitchFamily="34" charset="0"/>
                        <a:ea typeface="Times New Roman"/>
                        <a:cs typeface="Times New Roman"/>
                      </a:endParaRPr>
                    </a:p>
                    <a:p>
                      <a:pPr algn="ctr">
                        <a:spcAft>
                          <a:spcPts val="0"/>
                        </a:spcAft>
                      </a:pPr>
                      <a:r>
                        <a:rPr lang="pt-BR" sz="1400" b="1">
                          <a:latin typeface="Arial Black" pitchFamily="34" charset="0"/>
                          <a:ea typeface="Times New Roman"/>
                          <a:cs typeface="Times New Roman"/>
                        </a:rPr>
                        <a:t>5 anos</a:t>
                      </a:r>
                      <a:endParaRPr lang="pt-BR" sz="1400">
                        <a:latin typeface="Arial Black" pitchFamily="34" charset="0"/>
                        <a:ea typeface="Times New Roman"/>
                        <a:cs typeface="Times New Roman"/>
                      </a:endParaRPr>
                    </a:p>
                  </a:txBody>
                  <a:tcPr marL="67702" marR="677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lumMod val="90000"/>
                      </a:schemeClr>
                    </a:solidFill>
                  </a:tcPr>
                </a:tc>
                <a:tc>
                  <a:txBody>
                    <a:bodyPr/>
                    <a:lstStyle/>
                    <a:p>
                      <a:pPr>
                        <a:spcAft>
                          <a:spcPts val="0"/>
                        </a:spcAft>
                      </a:pPr>
                      <a:endParaRPr lang="pt-BR" sz="1400" dirty="0">
                        <a:latin typeface="Arial Black" pitchFamily="34" charset="0"/>
                        <a:ea typeface="Times New Roman"/>
                        <a:cs typeface="Times New Roman"/>
                      </a:endParaRPr>
                    </a:p>
                    <a:p>
                      <a:pPr algn="ctr">
                        <a:spcAft>
                          <a:spcPts val="0"/>
                        </a:spcAft>
                      </a:pPr>
                      <a:r>
                        <a:rPr lang="pt-BR" sz="1400" b="1" dirty="0">
                          <a:latin typeface="Arial Black" pitchFamily="34" charset="0"/>
                          <a:ea typeface="Times New Roman"/>
                          <a:cs typeface="Times New Roman"/>
                        </a:rPr>
                        <a:t>5 anos</a:t>
                      </a:r>
                      <a:endParaRPr lang="pt-BR" sz="1400" dirty="0">
                        <a:latin typeface="Arial Black" pitchFamily="34" charset="0"/>
                        <a:ea typeface="Times New Roman"/>
                        <a:cs typeface="Times New Roman"/>
                      </a:endParaRPr>
                    </a:p>
                  </a:txBody>
                  <a:tcPr marL="67702" marR="677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5"/>
                  </a:ext>
                </a:extLst>
              </a:tr>
              <a:tr h="647495">
                <a:tc>
                  <a:txBody>
                    <a:bodyPr/>
                    <a:lstStyle/>
                    <a:p>
                      <a:pPr>
                        <a:spcAft>
                          <a:spcPts val="0"/>
                        </a:spcAft>
                      </a:pPr>
                      <a:r>
                        <a:rPr lang="pt-BR" sz="1400" b="1" dirty="0">
                          <a:latin typeface="Arial Black" pitchFamily="34" charset="0"/>
                          <a:ea typeface="Times New Roman"/>
                          <a:cs typeface="Times New Roman"/>
                        </a:rPr>
                        <a:t>DESTITUIÇÃO DE FUNÇÃO </a:t>
                      </a:r>
                      <a:r>
                        <a:rPr lang="pt-BR" sz="1400" i="1" dirty="0">
                          <a:latin typeface="Arial Black" pitchFamily="34" charset="0"/>
                          <a:ea typeface="Times New Roman"/>
                          <a:cs typeface="Times New Roman"/>
                        </a:rPr>
                        <a:t>– falta de exação no cumprimento de dever</a:t>
                      </a:r>
                      <a:endParaRPr lang="pt-BR" sz="1400" dirty="0">
                        <a:latin typeface="Arial Black" pitchFamily="34" charset="0"/>
                        <a:ea typeface="Times New Roman"/>
                        <a:cs typeface="Times New Roman"/>
                      </a:endParaRPr>
                    </a:p>
                  </a:txBody>
                  <a:tcPr marL="67702" marR="677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algn="ctr">
                        <a:spcAft>
                          <a:spcPts val="0"/>
                        </a:spcAft>
                      </a:pPr>
                      <a:r>
                        <a:rPr lang="pt-BR" sz="1400" b="1" dirty="0">
                          <a:latin typeface="Arial Black" pitchFamily="34" charset="0"/>
                          <a:ea typeface="Times New Roman"/>
                          <a:cs typeface="Times New Roman"/>
                        </a:rPr>
                        <a:t>5 anos</a:t>
                      </a:r>
                      <a:endParaRPr lang="pt-BR" sz="1400" dirty="0">
                        <a:latin typeface="Arial Black" pitchFamily="34" charset="0"/>
                        <a:ea typeface="Times New Roman"/>
                        <a:cs typeface="Times New Roman"/>
                      </a:endParaRPr>
                    </a:p>
                  </a:txBody>
                  <a:tcPr marL="67702" marR="677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ctr">
                        <a:spcAft>
                          <a:spcPts val="0"/>
                        </a:spcAft>
                      </a:pPr>
                      <a:r>
                        <a:rPr lang="pt-BR" sz="1400" b="1" dirty="0">
                          <a:latin typeface="Arial Black" pitchFamily="34" charset="0"/>
                          <a:ea typeface="Times New Roman"/>
                          <a:cs typeface="Times New Roman"/>
                        </a:rPr>
                        <a:t>120 dias</a:t>
                      </a:r>
                      <a:endParaRPr lang="pt-BR" sz="1400" dirty="0">
                        <a:latin typeface="Arial Black" pitchFamily="34" charset="0"/>
                        <a:ea typeface="Times New Roman"/>
                        <a:cs typeface="Times New Roman"/>
                      </a:endParaRPr>
                    </a:p>
                  </a:txBody>
                  <a:tcPr marL="67702" marR="6770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10006"/>
                  </a:ext>
                </a:extLst>
              </a:tr>
            </a:tbl>
          </a:graphicData>
        </a:graphic>
      </p:graphicFrame>
      <p:sp>
        <p:nvSpPr>
          <p:cNvPr id="2050" name="WordArt 2"/>
          <p:cNvSpPr>
            <a:spLocks noChangeArrowheads="1" noChangeShapeType="1" noTextEdit="1"/>
          </p:cNvSpPr>
          <p:nvPr/>
        </p:nvSpPr>
        <p:spPr bwMode="auto">
          <a:xfrm rot="3089676">
            <a:off x="6862913" y="3407413"/>
            <a:ext cx="3852863" cy="531813"/>
          </a:xfrm>
          <a:prstGeom prst="rect">
            <a:avLst/>
          </a:prstGeom>
        </p:spPr>
        <p:txBody>
          <a:bodyPr wrap="none" fromWordArt="1">
            <a:prstTxWarp prst="textPlain">
              <a:avLst>
                <a:gd name="adj" fmla="val 50000"/>
              </a:avLst>
            </a:prstTxWarp>
          </a:bodyPr>
          <a:lstStyle/>
          <a:p>
            <a:pPr algn="ctr" rtl="0"/>
            <a:r>
              <a:rPr lang="pt-BR" sz="3600" kern="10" spc="-180" dirty="0">
                <a:ln w="15875">
                  <a:solidFill>
                    <a:srgbClr val="FF0000"/>
                  </a:solidFill>
                  <a:round/>
                  <a:headEnd/>
                  <a:tailEnd/>
                </a:ln>
                <a:solidFill>
                  <a:srgbClr val="FFFFFF"/>
                </a:solidFill>
                <a:latin typeface="Arial Black"/>
              </a:rPr>
              <a:t>PRESCRIÇÃO</a:t>
            </a:r>
          </a:p>
        </p:txBody>
      </p:sp>
    </p:spTree>
    <p:extLst>
      <p:ext uri="{BB962C8B-B14F-4D97-AF65-F5344CB8AC3E}">
        <p14:creationId xmlns:p14="http://schemas.microsoft.com/office/powerpoint/2010/main" val="267654523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4294967295"/>
          </p:nvPr>
        </p:nvSpPr>
        <p:spPr>
          <a:xfrm>
            <a:off x="273572" y="1196338"/>
            <a:ext cx="11502190" cy="5240595"/>
          </a:xfrm>
        </p:spPr>
        <p:txBody>
          <a:bodyPr>
            <a:noAutofit/>
          </a:bodyPr>
          <a:lstStyle/>
          <a:p>
            <a:pPr marL="0" indent="0" algn="just">
              <a:buNone/>
            </a:pPr>
            <a:r>
              <a:rPr lang="pt-BR" sz="2000" dirty="0">
                <a:latin typeface="Arial" pitchFamily="34" charset="0"/>
                <a:cs typeface="Arial" pitchFamily="34" charset="0"/>
              </a:rPr>
              <a:t>CESPE/UNB – ANALISTA JUDICIÁRIO – 2008</a:t>
            </a:r>
          </a:p>
          <a:p>
            <a:pPr marL="0" indent="0" algn="just">
              <a:buNone/>
            </a:pPr>
            <a:r>
              <a:rPr lang="pt-BR" sz="2000" dirty="0">
                <a:latin typeface="Arial" pitchFamily="34" charset="0"/>
                <a:cs typeface="Arial" pitchFamily="34" charset="0"/>
              </a:rPr>
              <a:t>10.	Cada uma das opções abaixo apresenta uma situação hipotética relacionada a funcionários, seguida de uma assertiva ser julgada com base no EFPCPE/RJ. Assinale a opção que apresenta assertiva correta.</a:t>
            </a:r>
          </a:p>
          <a:p>
            <a:pPr marL="0" indent="0" algn="just">
              <a:buNone/>
            </a:pPr>
            <a:r>
              <a:rPr lang="pt-BR" sz="2000" dirty="0" smtClean="0">
                <a:latin typeface="Arial" pitchFamily="34" charset="0"/>
                <a:cs typeface="Arial" pitchFamily="34" charset="0"/>
              </a:rPr>
              <a:t>a</a:t>
            </a:r>
            <a:r>
              <a:rPr lang="pt-BR" sz="2000" dirty="0">
                <a:latin typeface="Arial" pitchFamily="34" charset="0"/>
                <a:cs typeface="Arial" pitchFamily="34" charset="0"/>
              </a:rPr>
              <a:t>)	 Sérgio participou de conselho técnico da empresa Alfa Gama, que era, no período, concessionária de serviço público. Nessa situação, Sérgio deverá ser punido com suspensão de 90 dias, desde que reste comprovada a sua má-fé.</a:t>
            </a:r>
          </a:p>
          <a:p>
            <a:pPr marL="0" indent="0" algn="just">
              <a:buNone/>
            </a:pPr>
            <a:r>
              <a:rPr lang="pt-BR" sz="2000" dirty="0">
                <a:latin typeface="Arial" pitchFamily="34" charset="0"/>
                <a:cs typeface="Arial" pitchFamily="34" charset="0"/>
              </a:rPr>
              <a:t>b)	 Roberval se ausentou de seu serviço, sem causa justificada, por vinte dias, interpoladamente, durante o período de doze meses. Nessa situação, Roberval poderá ser demitido.</a:t>
            </a:r>
          </a:p>
          <a:p>
            <a:pPr marL="0" indent="0" algn="just">
              <a:buNone/>
            </a:pPr>
            <a:r>
              <a:rPr lang="pt-BR" sz="2000" dirty="0">
                <a:latin typeface="Arial" pitchFamily="34" charset="0"/>
                <a:cs typeface="Arial" pitchFamily="34" charset="0"/>
              </a:rPr>
              <a:t>c)	 Diogo reincidiu em falta já punida anteriormente com pena de repreensão. Nessa situação, Diogo será apenado com suspensão de 200 dias.</a:t>
            </a:r>
          </a:p>
          <a:p>
            <a:pPr marL="0" indent="0" algn="just">
              <a:buNone/>
            </a:pPr>
            <a:r>
              <a:rPr lang="pt-BR" sz="2000" dirty="0">
                <a:latin typeface="Arial" pitchFamily="34" charset="0"/>
                <a:cs typeface="Arial" pitchFamily="34" charset="0"/>
              </a:rPr>
              <a:t>d)	 Ernane praticou falta grave, tendo a autoridade competente aplicado a ele pena de suspensão por 180 dias. Nessa situação, ainda que haja conveniência para o serviço, a pena de Ernane não poderá ser convertida em multa.</a:t>
            </a:r>
          </a:p>
          <a:p>
            <a:pPr marL="0" indent="0" algn="just">
              <a:buNone/>
            </a:pPr>
            <a:r>
              <a:rPr lang="pt-BR" sz="2000" dirty="0">
                <a:latin typeface="Arial" pitchFamily="34" charset="0"/>
                <a:cs typeface="Arial" pitchFamily="34" charset="0"/>
              </a:rPr>
              <a:t>e)	 Ficou comprovado, em inquérito administrativo, que o funcionário aposentado Mauro aceitou, ilegalmente, cargo público. Nessa situação, Mauro será apenado com a cassação de sua aposentadoria, independentemente da comprovação de sua má-fé.</a:t>
            </a:r>
          </a:p>
          <a:p>
            <a:pPr marL="0" indent="0" algn="just">
              <a:buNone/>
            </a:pPr>
            <a:endParaRPr lang="pt-BR" sz="2000" dirty="0">
              <a:latin typeface="Arial" pitchFamily="34" charset="0"/>
              <a:cs typeface="Arial" pitchFamily="34" charset="0"/>
            </a:endParaRPr>
          </a:p>
        </p:txBody>
      </p:sp>
      <p:sp>
        <p:nvSpPr>
          <p:cNvPr id="3" name="Título 2"/>
          <p:cNvSpPr>
            <a:spLocks noGrp="1"/>
          </p:cNvSpPr>
          <p:nvPr>
            <p:ph type="title" idx="4294967295"/>
          </p:nvPr>
        </p:nvSpPr>
        <p:spPr>
          <a:xfrm>
            <a:off x="3302493" y="120816"/>
            <a:ext cx="5444348" cy="953381"/>
          </a:xfrm>
          <a:solidFill>
            <a:schemeClr val="accent1">
              <a:lumMod val="40000"/>
              <a:lumOff val="60000"/>
            </a:schemeClr>
          </a:solidFill>
        </p:spPr>
        <p:txBody>
          <a:bodyPr>
            <a:normAutofit fontScale="90000"/>
          </a:bodyPr>
          <a:lstStyle/>
          <a:p>
            <a:pPr algn="ctr"/>
            <a:r>
              <a:rPr lang="pt-BR" b="1">
                <a:latin typeface="+mn-lt"/>
              </a:rPr>
              <a:t>ESTATUTO DO ESTADO RJ</a:t>
            </a:r>
            <a:br>
              <a:rPr lang="pt-BR" b="1">
                <a:latin typeface="+mn-lt"/>
              </a:rPr>
            </a:br>
            <a:r>
              <a:rPr lang="pt-BR" sz="2800" b="1">
                <a:latin typeface="+mn-lt"/>
                <a:cs typeface="Arial" pitchFamily="34" charset="0"/>
              </a:rPr>
              <a:t>(Regime Jurídico Único)</a:t>
            </a:r>
            <a:endParaRPr lang="pt-BR" b="1" dirty="0">
              <a:latin typeface="+mn-lt"/>
            </a:endParaRPr>
          </a:p>
        </p:txBody>
      </p:sp>
      <p:pic>
        <p:nvPicPr>
          <p:cNvPr id="5" name="Imagem 4">
            <a:extLst>
              <a:ext uri="{FF2B5EF4-FFF2-40B4-BE49-F238E27FC236}">
                <a16:creationId xmlns:a16="http://schemas.microsoft.com/office/drawing/2014/main" id="{078ADF7E-D929-4E3C-8EE4-BEF627F9980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437600" y="120816"/>
            <a:ext cx="714887" cy="714887"/>
          </a:xfrm>
          <a:prstGeom prst="rect">
            <a:avLst/>
          </a:prstGeom>
        </p:spPr>
      </p:pic>
    </p:spTree>
    <p:extLst>
      <p:ext uri="{BB962C8B-B14F-4D97-AF65-F5344CB8AC3E}">
        <p14:creationId xmlns:p14="http://schemas.microsoft.com/office/powerpoint/2010/main" val="3536481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3" end="3"/>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4294967295"/>
          </p:nvPr>
        </p:nvSpPr>
        <p:spPr>
          <a:xfrm>
            <a:off x="381740" y="928689"/>
            <a:ext cx="11594238" cy="5500687"/>
          </a:xfrm>
        </p:spPr>
        <p:txBody>
          <a:bodyPr>
            <a:normAutofit/>
          </a:bodyPr>
          <a:lstStyle/>
          <a:p>
            <a:pPr marL="0" lvl="0" indent="0" algn="just">
              <a:buNone/>
            </a:pPr>
            <a:r>
              <a:rPr lang="pt-BR" sz="2500" b="1" dirty="0">
                <a:latin typeface="Arial" pitchFamily="34" charset="0"/>
                <a:cs typeface="Arial" pitchFamily="34" charset="0"/>
              </a:rPr>
              <a:t>A pena de demissão será aplicada nos casos de:</a:t>
            </a:r>
          </a:p>
          <a:p>
            <a:pPr marL="0" lvl="0" indent="0" algn="just">
              <a:buNone/>
            </a:pPr>
            <a:endParaRPr lang="pt-BR" sz="2500" b="1" dirty="0">
              <a:latin typeface="Arial" pitchFamily="34" charset="0"/>
              <a:cs typeface="Arial" pitchFamily="34" charset="0"/>
            </a:endParaRPr>
          </a:p>
          <a:p>
            <a:pPr marL="630238" lvl="2" indent="-357188" algn="just">
              <a:lnSpc>
                <a:spcPct val="100000"/>
              </a:lnSpc>
              <a:buFont typeface="+mj-lt"/>
              <a:buAutoNum type="arabicPeriod"/>
            </a:pPr>
            <a:r>
              <a:rPr lang="pt-BR" sz="2500" dirty="0">
                <a:latin typeface="Arial" pitchFamily="34" charset="0"/>
                <a:cs typeface="Arial" pitchFamily="34" charset="0"/>
              </a:rPr>
              <a:t>Falta relacionada no art.286, quando de natureza grave, a juízo da autoridade competente, e se comprovada má-fé;</a:t>
            </a:r>
          </a:p>
          <a:p>
            <a:pPr marL="630238" lvl="2" indent="-357188" algn="just">
              <a:lnSpc>
                <a:spcPct val="100000"/>
              </a:lnSpc>
              <a:buFont typeface="+mj-lt"/>
              <a:buAutoNum type="arabicPeriod"/>
            </a:pPr>
            <a:r>
              <a:rPr lang="pt-BR" sz="2500" dirty="0">
                <a:latin typeface="Arial" pitchFamily="34" charset="0"/>
                <a:cs typeface="Arial" pitchFamily="34" charset="0"/>
              </a:rPr>
              <a:t>Incontinência pública e escandalosa ou prática de jogos proibidos;</a:t>
            </a:r>
          </a:p>
          <a:p>
            <a:pPr marL="630238" lvl="2" indent="-357188" algn="just">
              <a:lnSpc>
                <a:spcPct val="100000"/>
              </a:lnSpc>
              <a:buFont typeface="+mj-lt"/>
              <a:buAutoNum type="arabicPeriod"/>
            </a:pPr>
            <a:r>
              <a:rPr lang="pt-BR" sz="2500" dirty="0">
                <a:latin typeface="Arial" pitchFamily="34" charset="0"/>
                <a:cs typeface="Arial" pitchFamily="34" charset="0"/>
              </a:rPr>
              <a:t>Embriaguez habitual ou em serviço;</a:t>
            </a:r>
          </a:p>
          <a:p>
            <a:pPr marL="630238" lvl="2" indent="-357188" algn="just">
              <a:lnSpc>
                <a:spcPct val="100000"/>
              </a:lnSpc>
              <a:buFont typeface="+mj-lt"/>
              <a:buAutoNum type="arabicPeriod"/>
            </a:pPr>
            <a:r>
              <a:rPr lang="pt-BR" sz="2500" dirty="0">
                <a:latin typeface="Arial" pitchFamily="34" charset="0"/>
                <a:cs typeface="Arial" pitchFamily="34" charset="0"/>
              </a:rPr>
              <a:t>Ofensa física, em serviço, contra funcionário ou particular, salvo em legítima defesa; </a:t>
            </a:r>
          </a:p>
          <a:p>
            <a:pPr marL="630238" lvl="2" indent="-357188" algn="just">
              <a:lnSpc>
                <a:spcPct val="100000"/>
              </a:lnSpc>
              <a:buFont typeface="+mj-lt"/>
              <a:buAutoNum type="arabicPeriod"/>
            </a:pPr>
            <a:r>
              <a:rPr lang="pt-BR" sz="2500" dirty="0">
                <a:latin typeface="Arial" pitchFamily="34" charset="0"/>
                <a:cs typeface="Arial" pitchFamily="34" charset="0"/>
              </a:rPr>
              <a:t>Abandono de cargo, ou seja, ausência ao serviço, sem justa causa, por 10 (dez) dias consecutivos;</a:t>
            </a:r>
          </a:p>
          <a:p>
            <a:pPr marL="630238" lvl="2" indent="-357188" algn="just">
              <a:lnSpc>
                <a:spcPct val="100000"/>
              </a:lnSpc>
              <a:buFont typeface="+mj-lt"/>
              <a:buAutoNum type="arabicPeriod"/>
            </a:pPr>
            <a:r>
              <a:rPr lang="pt-BR" sz="2500" dirty="0">
                <a:latin typeface="Arial" pitchFamily="34" charset="0"/>
                <a:cs typeface="Arial" pitchFamily="34" charset="0"/>
              </a:rPr>
              <a:t>Inassiduidade habitual, ou seja, ausência ao serviço, sem causa justificada, por 20 (vinte) dias, </a:t>
            </a:r>
            <a:r>
              <a:rPr lang="pt-BR" sz="2500" dirty="0" err="1">
                <a:latin typeface="Arial" pitchFamily="34" charset="0"/>
                <a:cs typeface="Arial" pitchFamily="34" charset="0"/>
              </a:rPr>
              <a:t>interpoladamente</a:t>
            </a:r>
            <a:r>
              <a:rPr lang="pt-BR" sz="2500" dirty="0">
                <a:latin typeface="Arial" pitchFamily="34" charset="0"/>
                <a:cs typeface="Arial" pitchFamily="34" charset="0"/>
              </a:rPr>
              <a:t>, durante o período de 12 (doze) meses;</a:t>
            </a:r>
          </a:p>
          <a:p>
            <a:pPr lvl="2" indent="-869950" algn="just">
              <a:buFont typeface="+mj-lt"/>
              <a:buAutoNum type="arabicPeriod"/>
            </a:pPr>
            <a:endParaRPr lang="pt-BR" sz="2500" dirty="0">
              <a:latin typeface="Arial" pitchFamily="34" charset="0"/>
              <a:cs typeface="Arial" pitchFamily="34" charset="0"/>
            </a:endParaRPr>
          </a:p>
        </p:txBody>
      </p:sp>
      <p:sp>
        <p:nvSpPr>
          <p:cNvPr id="4" name="Título 1">
            <a:extLst>
              <a:ext uri="{FF2B5EF4-FFF2-40B4-BE49-F238E27FC236}">
                <a16:creationId xmlns:a16="http://schemas.microsoft.com/office/drawing/2014/main" id="{C94D97B2-91CE-4FBC-93AE-E674F1AB1CEC}"/>
              </a:ext>
            </a:extLst>
          </p:cNvPr>
          <p:cNvSpPr txBox="1">
            <a:spLocks/>
          </p:cNvSpPr>
          <p:nvPr/>
        </p:nvSpPr>
        <p:spPr>
          <a:xfrm>
            <a:off x="4918229" y="163960"/>
            <a:ext cx="2355542" cy="546254"/>
          </a:xfrm>
          <a:prstGeom prst="rect">
            <a:avLst/>
          </a:prstGeom>
          <a:solidFill>
            <a:schemeClr val="accent5">
              <a:lumMod val="40000"/>
              <a:lumOff val="6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t-BR" sz="2800">
                <a:latin typeface="Arial Black" pitchFamily="34" charset="0"/>
              </a:rPr>
              <a:t>DEMISSÃO</a:t>
            </a:r>
            <a:endParaRPr lang="pt-BR" sz="2800" dirty="0">
              <a:latin typeface="Arial Black" pitchFamily="34" charset="0"/>
            </a:endParaRPr>
          </a:p>
        </p:txBody>
      </p:sp>
    </p:spTree>
    <p:extLst>
      <p:ext uri="{BB962C8B-B14F-4D97-AF65-F5344CB8AC3E}">
        <p14:creationId xmlns:p14="http://schemas.microsoft.com/office/powerpoint/2010/main" val="2226521975"/>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4294967295"/>
          </p:nvPr>
        </p:nvSpPr>
        <p:spPr>
          <a:xfrm>
            <a:off x="273572" y="1291872"/>
            <a:ext cx="11502190" cy="5566128"/>
          </a:xfrm>
        </p:spPr>
        <p:txBody>
          <a:bodyPr>
            <a:noAutofit/>
          </a:bodyPr>
          <a:lstStyle/>
          <a:p>
            <a:pPr marL="0" indent="0" algn="just">
              <a:buNone/>
            </a:pPr>
            <a:r>
              <a:rPr lang="pt-BR" sz="2000" dirty="0">
                <a:latin typeface="Arial" pitchFamily="34" charset="0"/>
                <a:cs typeface="Arial" pitchFamily="34" charset="0"/>
              </a:rPr>
              <a:t>FGV - 2013 - INEA-RJ - Advogado </a:t>
            </a:r>
          </a:p>
          <a:p>
            <a:pPr marL="0" indent="0" algn="just">
              <a:buNone/>
            </a:pPr>
            <a:r>
              <a:rPr lang="pt-BR" sz="2000" dirty="0">
                <a:latin typeface="Arial" pitchFamily="34" charset="0"/>
                <a:cs typeface="Arial" pitchFamily="34" charset="0"/>
              </a:rPr>
              <a:t>11.	Segundo o Decreto-Lei n. 220/75 (Estatuto dos Funcionários Públicos Civis do Poder Executivo do Estado do Rio de Janeiro), são penalidades disciplinares: </a:t>
            </a:r>
          </a:p>
          <a:p>
            <a:pPr marL="0" indent="0" algn="just">
              <a:buNone/>
            </a:pPr>
            <a:r>
              <a:rPr lang="pt-BR" sz="2000" dirty="0" smtClean="0">
                <a:latin typeface="Arial" pitchFamily="34" charset="0"/>
                <a:cs typeface="Arial" pitchFamily="34" charset="0"/>
              </a:rPr>
              <a:t>I</a:t>
            </a:r>
            <a:r>
              <a:rPr lang="pt-BR" sz="2000" dirty="0">
                <a:latin typeface="Arial" pitchFamily="34" charset="0"/>
                <a:cs typeface="Arial" pitchFamily="34" charset="0"/>
              </a:rPr>
              <a:t>. demissão. </a:t>
            </a:r>
          </a:p>
          <a:p>
            <a:pPr marL="0" indent="0" algn="just">
              <a:buNone/>
            </a:pPr>
            <a:r>
              <a:rPr lang="pt-BR" sz="2000" dirty="0">
                <a:latin typeface="Arial" pitchFamily="34" charset="0"/>
                <a:cs typeface="Arial" pitchFamily="34" charset="0"/>
              </a:rPr>
              <a:t>II. aposentadoria compulsória. </a:t>
            </a:r>
          </a:p>
          <a:p>
            <a:pPr marL="0" indent="0" algn="just">
              <a:buNone/>
            </a:pPr>
            <a:r>
              <a:rPr lang="pt-BR" sz="2000" dirty="0">
                <a:latin typeface="Arial" pitchFamily="34" charset="0"/>
                <a:cs typeface="Arial" pitchFamily="34" charset="0"/>
              </a:rPr>
              <a:t>III. prisão administrativa. </a:t>
            </a:r>
          </a:p>
          <a:p>
            <a:pPr marL="0" indent="0" algn="just">
              <a:buNone/>
            </a:pPr>
            <a:r>
              <a:rPr lang="pt-BR" sz="2000" dirty="0">
                <a:latin typeface="Arial" pitchFamily="34" charset="0"/>
                <a:cs typeface="Arial" pitchFamily="34" charset="0"/>
              </a:rPr>
              <a:t>IV. repreensão. </a:t>
            </a:r>
          </a:p>
          <a:p>
            <a:pPr marL="0" indent="0" algn="just">
              <a:buNone/>
            </a:pPr>
            <a:r>
              <a:rPr lang="pt-BR" sz="2000" dirty="0">
                <a:latin typeface="Arial" pitchFamily="34" charset="0"/>
                <a:cs typeface="Arial" pitchFamily="34" charset="0"/>
              </a:rPr>
              <a:t>V. disponibilidade. </a:t>
            </a:r>
          </a:p>
          <a:p>
            <a:pPr marL="0" indent="0" algn="just">
              <a:buNone/>
            </a:pPr>
            <a:r>
              <a:rPr lang="pt-BR" sz="2000" dirty="0" smtClean="0">
                <a:latin typeface="Arial" pitchFamily="34" charset="0"/>
                <a:cs typeface="Arial" pitchFamily="34" charset="0"/>
              </a:rPr>
              <a:t>Estão </a:t>
            </a:r>
            <a:r>
              <a:rPr lang="pt-BR" sz="2000" dirty="0">
                <a:latin typeface="Arial" pitchFamily="34" charset="0"/>
                <a:cs typeface="Arial" pitchFamily="34" charset="0"/>
              </a:rPr>
              <a:t>corretas</a:t>
            </a:r>
          </a:p>
          <a:p>
            <a:pPr marL="0" indent="0" algn="just">
              <a:buNone/>
            </a:pPr>
            <a:r>
              <a:rPr lang="pt-BR" sz="2000" dirty="0">
                <a:latin typeface="Arial" pitchFamily="34" charset="0"/>
                <a:cs typeface="Arial" pitchFamily="34" charset="0"/>
              </a:rPr>
              <a:t>A apenas I, II e III.</a:t>
            </a:r>
          </a:p>
          <a:p>
            <a:pPr marL="0" indent="0" algn="just">
              <a:buNone/>
            </a:pPr>
            <a:r>
              <a:rPr lang="pt-BR" sz="2000" dirty="0">
                <a:latin typeface="Arial" pitchFamily="34" charset="0"/>
                <a:cs typeface="Arial" pitchFamily="34" charset="0"/>
              </a:rPr>
              <a:t>B apenas II, III e IV.</a:t>
            </a:r>
          </a:p>
          <a:p>
            <a:pPr marL="0" indent="0" algn="just">
              <a:buNone/>
            </a:pPr>
            <a:r>
              <a:rPr lang="pt-BR" sz="2000" dirty="0">
                <a:latin typeface="Arial" pitchFamily="34" charset="0"/>
                <a:cs typeface="Arial" pitchFamily="34" charset="0"/>
              </a:rPr>
              <a:t>C apenas II, IV e V.</a:t>
            </a:r>
          </a:p>
          <a:p>
            <a:pPr marL="0" indent="0" algn="just">
              <a:buNone/>
            </a:pPr>
            <a:r>
              <a:rPr lang="pt-BR" sz="2000" dirty="0">
                <a:latin typeface="Arial" pitchFamily="34" charset="0"/>
                <a:cs typeface="Arial" pitchFamily="34" charset="0"/>
              </a:rPr>
              <a:t>D apenas III, IV e V.</a:t>
            </a:r>
          </a:p>
          <a:p>
            <a:pPr marL="0" indent="0" algn="just">
              <a:buNone/>
            </a:pPr>
            <a:r>
              <a:rPr lang="pt-BR" sz="2000" dirty="0">
                <a:latin typeface="Arial" pitchFamily="34" charset="0"/>
                <a:cs typeface="Arial" pitchFamily="34" charset="0"/>
              </a:rPr>
              <a:t>E apenas I, IV e V.</a:t>
            </a:r>
          </a:p>
        </p:txBody>
      </p:sp>
      <p:sp>
        <p:nvSpPr>
          <p:cNvPr id="3" name="Título 2"/>
          <p:cNvSpPr>
            <a:spLocks noGrp="1"/>
          </p:cNvSpPr>
          <p:nvPr>
            <p:ph type="title" idx="4294967295"/>
          </p:nvPr>
        </p:nvSpPr>
        <p:spPr>
          <a:xfrm>
            <a:off x="3302493" y="120816"/>
            <a:ext cx="5444348" cy="953381"/>
          </a:xfrm>
          <a:solidFill>
            <a:schemeClr val="accent1">
              <a:lumMod val="40000"/>
              <a:lumOff val="60000"/>
            </a:schemeClr>
          </a:solidFill>
        </p:spPr>
        <p:txBody>
          <a:bodyPr>
            <a:normAutofit fontScale="90000"/>
          </a:bodyPr>
          <a:lstStyle/>
          <a:p>
            <a:pPr algn="ctr"/>
            <a:r>
              <a:rPr lang="pt-BR" b="1">
                <a:latin typeface="+mn-lt"/>
              </a:rPr>
              <a:t>ESTATUTO DO ESTADO RJ</a:t>
            </a:r>
            <a:br>
              <a:rPr lang="pt-BR" b="1">
                <a:latin typeface="+mn-lt"/>
              </a:rPr>
            </a:br>
            <a:r>
              <a:rPr lang="pt-BR" sz="2800" b="1">
                <a:latin typeface="+mn-lt"/>
                <a:cs typeface="Arial" pitchFamily="34" charset="0"/>
              </a:rPr>
              <a:t>(Regime Jurídico Único)</a:t>
            </a:r>
            <a:endParaRPr lang="pt-BR" b="1" dirty="0">
              <a:latin typeface="+mn-lt"/>
            </a:endParaRPr>
          </a:p>
        </p:txBody>
      </p:sp>
      <p:pic>
        <p:nvPicPr>
          <p:cNvPr id="5" name="Imagem 4">
            <a:extLst>
              <a:ext uri="{FF2B5EF4-FFF2-40B4-BE49-F238E27FC236}">
                <a16:creationId xmlns:a16="http://schemas.microsoft.com/office/drawing/2014/main" id="{078ADF7E-D929-4E3C-8EE4-BEF627F9980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437600" y="120816"/>
            <a:ext cx="714887" cy="714887"/>
          </a:xfrm>
          <a:prstGeom prst="rect">
            <a:avLst/>
          </a:prstGeom>
        </p:spPr>
      </p:pic>
    </p:spTree>
    <p:extLst>
      <p:ext uri="{BB962C8B-B14F-4D97-AF65-F5344CB8AC3E}">
        <p14:creationId xmlns:p14="http://schemas.microsoft.com/office/powerpoint/2010/main" val="2884966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12" end="12"/>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4294967295"/>
          </p:nvPr>
        </p:nvSpPr>
        <p:spPr>
          <a:xfrm>
            <a:off x="273572" y="1291872"/>
            <a:ext cx="11502190" cy="5566128"/>
          </a:xfrm>
        </p:spPr>
        <p:txBody>
          <a:bodyPr>
            <a:noAutofit/>
          </a:bodyPr>
          <a:lstStyle/>
          <a:p>
            <a:pPr marL="0" indent="0" algn="just">
              <a:buNone/>
            </a:pPr>
            <a:r>
              <a:rPr lang="pt-BR" sz="1800" dirty="0">
                <a:latin typeface="Arial" pitchFamily="34" charset="0"/>
                <a:cs typeface="Arial" pitchFamily="34" charset="0"/>
              </a:rPr>
              <a:t>FCC - 2012 - TJ-RJ - </a:t>
            </a:r>
            <a:r>
              <a:rPr lang="pt-BR" sz="1800" dirty="0" err="1">
                <a:latin typeface="Arial" pitchFamily="34" charset="0"/>
                <a:cs typeface="Arial" pitchFamily="34" charset="0"/>
              </a:rPr>
              <a:t>Tecnico</a:t>
            </a:r>
            <a:r>
              <a:rPr lang="pt-BR" sz="1800" dirty="0">
                <a:latin typeface="Arial" pitchFamily="34" charset="0"/>
                <a:cs typeface="Arial" pitchFamily="34" charset="0"/>
              </a:rPr>
              <a:t> de Atividade Judiciária</a:t>
            </a:r>
          </a:p>
          <a:p>
            <a:pPr marL="0" indent="0" algn="just">
              <a:buNone/>
            </a:pPr>
            <a:r>
              <a:rPr lang="pt-BR" sz="1800" dirty="0" smtClean="0">
                <a:latin typeface="Arial" pitchFamily="34" charset="0"/>
                <a:cs typeface="Arial" pitchFamily="34" charset="0"/>
              </a:rPr>
              <a:t>12.</a:t>
            </a:r>
            <a:r>
              <a:rPr lang="pt-BR" sz="1800" dirty="0">
                <a:latin typeface="Arial" pitchFamily="34" charset="0"/>
                <a:cs typeface="Arial" pitchFamily="34" charset="0"/>
              </a:rPr>
              <a:t>	Considere: </a:t>
            </a:r>
          </a:p>
          <a:p>
            <a:pPr marL="0" indent="0" algn="just">
              <a:buNone/>
            </a:pPr>
            <a:r>
              <a:rPr lang="pt-BR" sz="1800" dirty="0" smtClean="0">
                <a:latin typeface="Arial" pitchFamily="34" charset="0"/>
                <a:cs typeface="Arial" pitchFamily="34" charset="0"/>
              </a:rPr>
              <a:t>I</a:t>
            </a:r>
            <a:r>
              <a:rPr lang="pt-BR" sz="1800" dirty="0">
                <a:latin typeface="Arial" pitchFamily="34" charset="0"/>
                <a:cs typeface="Arial" pitchFamily="34" charset="0"/>
              </a:rPr>
              <a:t>. Dois cargos privativos de médico. </a:t>
            </a:r>
          </a:p>
          <a:p>
            <a:pPr marL="0" indent="0" algn="just">
              <a:buNone/>
            </a:pPr>
            <a:r>
              <a:rPr lang="pt-BR" sz="1800" dirty="0">
                <a:latin typeface="Arial" pitchFamily="34" charset="0"/>
                <a:cs typeface="Arial" pitchFamily="34" charset="0"/>
              </a:rPr>
              <a:t>II. Um cargo de juiz com outro de professor. </a:t>
            </a:r>
          </a:p>
          <a:p>
            <a:pPr marL="0" indent="0" algn="just">
              <a:buNone/>
            </a:pPr>
            <a:r>
              <a:rPr lang="pt-BR" sz="1800" dirty="0">
                <a:latin typeface="Arial" pitchFamily="34" charset="0"/>
                <a:cs typeface="Arial" pitchFamily="34" charset="0"/>
              </a:rPr>
              <a:t>III. Dois cargos de professor. </a:t>
            </a:r>
          </a:p>
          <a:p>
            <a:pPr marL="0" indent="0" algn="just">
              <a:buNone/>
            </a:pPr>
            <a:r>
              <a:rPr lang="pt-BR" sz="1800" dirty="0">
                <a:latin typeface="Arial" pitchFamily="34" charset="0"/>
                <a:cs typeface="Arial" pitchFamily="34" charset="0"/>
              </a:rPr>
              <a:t>IV. Um cargo de professor com outro técnico ou científico. </a:t>
            </a:r>
          </a:p>
          <a:p>
            <a:pPr marL="0" indent="0" algn="just">
              <a:buNone/>
            </a:pPr>
            <a:r>
              <a:rPr lang="pt-BR" sz="1800" dirty="0">
                <a:latin typeface="Arial" pitchFamily="34" charset="0"/>
                <a:cs typeface="Arial" pitchFamily="34" charset="0"/>
              </a:rPr>
              <a:t>V. Dois cargos privativos de advogado. </a:t>
            </a:r>
          </a:p>
          <a:p>
            <a:pPr marL="0" indent="0" algn="just">
              <a:buNone/>
            </a:pPr>
            <a:r>
              <a:rPr lang="pt-BR" sz="1800" dirty="0" smtClean="0">
                <a:latin typeface="Arial" pitchFamily="34" charset="0"/>
                <a:cs typeface="Arial" pitchFamily="34" charset="0"/>
              </a:rPr>
              <a:t>De </a:t>
            </a:r>
            <a:r>
              <a:rPr lang="pt-BR" sz="1800" dirty="0">
                <a:latin typeface="Arial" pitchFamily="34" charset="0"/>
                <a:cs typeface="Arial" pitchFamily="34" charset="0"/>
              </a:rPr>
              <a:t>acordo com o Decreto-Lei no 220/75, é vedada a acumulação remunerada de cargos e funções públicos, exceto quando houver correlação de matérias e compatibilidade de horários nas hipóteses indicadas APENAS em </a:t>
            </a:r>
          </a:p>
          <a:p>
            <a:pPr marL="0" indent="0" algn="just">
              <a:buNone/>
            </a:pPr>
            <a:r>
              <a:rPr lang="pt-BR" sz="1800" dirty="0">
                <a:latin typeface="Arial" pitchFamily="34" charset="0"/>
                <a:cs typeface="Arial" pitchFamily="34" charset="0"/>
              </a:rPr>
              <a:t>A I, III e IV.</a:t>
            </a:r>
          </a:p>
          <a:p>
            <a:pPr marL="0" indent="0" algn="just">
              <a:buNone/>
            </a:pPr>
            <a:r>
              <a:rPr lang="pt-BR" sz="1800" dirty="0">
                <a:latin typeface="Arial" pitchFamily="34" charset="0"/>
                <a:cs typeface="Arial" pitchFamily="34" charset="0"/>
              </a:rPr>
              <a:t>B II, III e IV.</a:t>
            </a:r>
          </a:p>
          <a:p>
            <a:pPr marL="0" indent="0" algn="just">
              <a:buNone/>
            </a:pPr>
            <a:r>
              <a:rPr lang="pt-BR" sz="1800" dirty="0">
                <a:latin typeface="Arial" pitchFamily="34" charset="0"/>
                <a:cs typeface="Arial" pitchFamily="34" charset="0"/>
              </a:rPr>
              <a:t>C I, II e III.</a:t>
            </a:r>
          </a:p>
          <a:p>
            <a:pPr marL="0" indent="0" algn="just">
              <a:buNone/>
            </a:pPr>
            <a:r>
              <a:rPr lang="pt-BR" sz="1800" dirty="0">
                <a:latin typeface="Arial" pitchFamily="34" charset="0"/>
                <a:cs typeface="Arial" pitchFamily="34" charset="0"/>
              </a:rPr>
              <a:t>D I, II, III e IV.</a:t>
            </a:r>
          </a:p>
          <a:p>
            <a:pPr marL="0" indent="0" algn="just">
              <a:buNone/>
            </a:pPr>
            <a:r>
              <a:rPr lang="pt-BR" sz="1800" dirty="0">
                <a:latin typeface="Arial" pitchFamily="34" charset="0"/>
                <a:cs typeface="Arial" pitchFamily="34" charset="0"/>
              </a:rPr>
              <a:t>E II, III, IV e V.</a:t>
            </a:r>
          </a:p>
        </p:txBody>
      </p:sp>
      <p:sp>
        <p:nvSpPr>
          <p:cNvPr id="3" name="Título 2"/>
          <p:cNvSpPr>
            <a:spLocks noGrp="1"/>
          </p:cNvSpPr>
          <p:nvPr>
            <p:ph type="title" idx="4294967295"/>
          </p:nvPr>
        </p:nvSpPr>
        <p:spPr>
          <a:xfrm>
            <a:off x="3302493" y="120816"/>
            <a:ext cx="5444348" cy="953381"/>
          </a:xfrm>
          <a:solidFill>
            <a:schemeClr val="accent1">
              <a:lumMod val="40000"/>
              <a:lumOff val="60000"/>
            </a:schemeClr>
          </a:solidFill>
        </p:spPr>
        <p:txBody>
          <a:bodyPr>
            <a:normAutofit fontScale="90000"/>
          </a:bodyPr>
          <a:lstStyle/>
          <a:p>
            <a:pPr algn="ctr"/>
            <a:r>
              <a:rPr lang="pt-BR" b="1">
                <a:latin typeface="+mn-lt"/>
              </a:rPr>
              <a:t>ESTATUTO DO ESTADO RJ</a:t>
            </a:r>
            <a:br>
              <a:rPr lang="pt-BR" b="1">
                <a:latin typeface="+mn-lt"/>
              </a:rPr>
            </a:br>
            <a:r>
              <a:rPr lang="pt-BR" sz="2800" b="1">
                <a:latin typeface="+mn-lt"/>
                <a:cs typeface="Arial" pitchFamily="34" charset="0"/>
              </a:rPr>
              <a:t>(Regime Jurídico Único)</a:t>
            </a:r>
            <a:endParaRPr lang="pt-BR" b="1" dirty="0">
              <a:latin typeface="+mn-lt"/>
            </a:endParaRPr>
          </a:p>
        </p:txBody>
      </p:sp>
      <p:pic>
        <p:nvPicPr>
          <p:cNvPr id="5" name="Imagem 4">
            <a:extLst>
              <a:ext uri="{FF2B5EF4-FFF2-40B4-BE49-F238E27FC236}">
                <a16:creationId xmlns:a16="http://schemas.microsoft.com/office/drawing/2014/main" id="{078ADF7E-D929-4E3C-8EE4-BEF627F9980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437600" y="120816"/>
            <a:ext cx="714887" cy="714887"/>
          </a:xfrm>
          <a:prstGeom prst="rect">
            <a:avLst/>
          </a:prstGeom>
        </p:spPr>
      </p:pic>
    </p:spTree>
    <p:extLst>
      <p:ext uri="{BB962C8B-B14F-4D97-AF65-F5344CB8AC3E}">
        <p14:creationId xmlns:p14="http://schemas.microsoft.com/office/powerpoint/2010/main" val="4052117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11" end="11"/>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4294967295"/>
          </p:nvPr>
        </p:nvSpPr>
        <p:spPr>
          <a:xfrm>
            <a:off x="273572" y="1291872"/>
            <a:ext cx="11502190" cy="5566128"/>
          </a:xfrm>
        </p:spPr>
        <p:txBody>
          <a:bodyPr>
            <a:noAutofit/>
          </a:bodyPr>
          <a:lstStyle/>
          <a:p>
            <a:pPr marL="0" indent="0" algn="just">
              <a:buNone/>
            </a:pPr>
            <a:r>
              <a:rPr lang="pt-BR" sz="2400" dirty="0">
                <a:latin typeface="Arial" pitchFamily="34" charset="0"/>
                <a:cs typeface="Arial" pitchFamily="34" charset="0"/>
              </a:rPr>
              <a:t>CEPERJ - 2013 - SEPLAG-RJ - Analista Executivo - Perfil 1</a:t>
            </a:r>
          </a:p>
          <a:p>
            <a:pPr marL="0" indent="0" algn="just">
              <a:buNone/>
            </a:pPr>
            <a:r>
              <a:rPr lang="pt-BR" sz="2400" dirty="0">
                <a:latin typeface="Arial" pitchFamily="34" charset="0"/>
                <a:cs typeface="Arial" pitchFamily="34" charset="0"/>
              </a:rPr>
              <a:t>13.	</a:t>
            </a:r>
            <a:r>
              <a:rPr lang="pt-BR" sz="2400" dirty="0" err="1">
                <a:latin typeface="Arial" pitchFamily="34" charset="0"/>
                <a:cs typeface="Arial" pitchFamily="34" charset="0"/>
              </a:rPr>
              <a:t>Mévio</a:t>
            </a:r>
            <a:r>
              <a:rPr lang="pt-BR" sz="2400" dirty="0">
                <a:latin typeface="Arial" pitchFamily="34" charset="0"/>
                <a:cs typeface="Arial" pitchFamily="34" charset="0"/>
              </a:rPr>
              <a:t>, servidor estadual, é preso preventivamente, por ordem do Juiz da Vara Criminal. Durante o período em que durar o processo até a condenação definitiva , nos termos do Estatuto dos Funcionários Públicos Civis do Poder Executivo do Estado do Rio de Janeiro, </a:t>
            </a:r>
            <a:r>
              <a:rPr lang="pt-BR" sz="2400" dirty="0" err="1">
                <a:latin typeface="Arial" pitchFamily="34" charset="0"/>
                <a:cs typeface="Arial" pitchFamily="34" charset="0"/>
              </a:rPr>
              <a:t>Mévio</a:t>
            </a:r>
            <a:r>
              <a:rPr lang="pt-BR" sz="2400" dirty="0">
                <a:latin typeface="Arial" pitchFamily="34" charset="0"/>
                <a:cs typeface="Arial" pitchFamily="34" charset="0"/>
              </a:rPr>
              <a:t> deixará de perceber:</a:t>
            </a:r>
          </a:p>
          <a:p>
            <a:pPr marL="0" indent="0" algn="just">
              <a:buNone/>
            </a:pPr>
            <a:r>
              <a:rPr lang="pt-BR" sz="2400" dirty="0">
                <a:latin typeface="Arial" pitchFamily="34" charset="0"/>
                <a:cs typeface="Arial" pitchFamily="34" charset="0"/>
              </a:rPr>
              <a:t>A metade do vencimento e vantagens</a:t>
            </a:r>
          </a:p>
          <a:p>
            <a:pPr marL="0" indent="0" algn="just">
              <a:buNone/>
            </a:pPr>
            <a:r>
              <a:rPr lang="pt-BR" sz="2400" dirty="0">
                <a:latin typeface="Arial" pitchFamily="34" charset="0"/>
                <a:cs typeface="Arial" pitchFamily="34" charset="0"/>
              </a:rPr>
              <a:t>B um terço do vencimento e vantagens</a:t>
            </a:r>
          </a:p>
          <a:p>
            <a:pPr marL="0" indent="0" algn="just">
              <a:buNone/>
            </a:pPr>
            <a:r>
              <a:rPr lang="pt-BR" sz="2400" dirty="0">
                <a:latin typeface="Arial" pitchFamily="34" charset="0"/>
                <a:cs typeface="Arial" pitchFamily="34" charset="0"/>
              </a:rPr>
              <a:t>C dois terços do vencimento e vantagens</a:t>
            </a:r>
          </a:p>
          <a:p>
            <a:pPr marL="0" indent="0" algn="just">
              <a:buNone/>
            </a:pPr>
            <a:r>
              <a:rPr lang="pt-BR" sz="2400" dirty="0">
                <a:latin typeface="Arial" pitchFamily="34" charset="0"/>
                <a:cs typeface="Arial" pitchFamily="34" charset="0"/>
              </a:rPr>
              <a:t>D a integralidade do vencimento e vantagens</a:t>
            </a:r>
          </a:p>
          <a:p>
            <a:pPr marL="0" indent="0" algn="just">
              <a:buNone/>
            </a:pPr>
            <a:r>
              <a:rPr lang="pt-BR" sz="2400" dirty="0">
                <a:latin typeface="Arial" pitchFamily="34" charset="0"/>
                <a:cs typeface="Arial" pitchFamily="34" charset="0"/>
              </a:rPr>
              <a:t>E um quarto do vencimento e vantagens</a:t>
            </a:r>
          </a:p>
        </p:txBody>
      </p:sp>
      <p:sp>
        <p:nvSpPr>
          <p:cNvPr id="3" name="Título 2"/>
          <p:cNvSpPr>
            <a:spLocks noGrp="1"/>
          </p:cNvSpPr>
          <p:nvPr>
            <p:ph type="title" idx="4294967295"/>
          </p:nvPr>
        </p:nvSpPr>
        <p:spPr>
          <a:xfrm>
            <a:off x="3302493" y="120816"/>
            <a:ext cx="5444348" cy="953381"/>
          </a:xfrm>
          <a:solidFill>
            <a:schemeClr val="accent1">
              <a:lumMod val="40000"/>
              <a:lumOff val="60000"/>
            </a:schemeClr>
          </a:solidFill>
        </p:spPr>
        <p:txBody>
          <a:bodyPr>
            <a:normAutofit fontScale="90000"/>
          </a:bodyPr>
          <a:lstStyle/>
          <a:p>
            <a:pPr algn="ctr"/>
            <a:r>
              <a:rPr lang="pt-BR" b="1">
                <a:latin typeface="+mn-lt"/>
              </a:rPr>
              <a:t>ESTATUTO DO ESTADO RJ</a:t>
            </a:r>
            <a:br>
              <a:rPr lang="pt-BR" b="1">
                <a:latin typeface="+mn-lt"/>
              </a:rPr>
            </a:br>
            <a:r>
              <a:rPr lang="pt-BR" sz="2800" b="1">
                <a:latin typeface="+mn-lt"/>
                <a:cs typeface="Arial" pitchFamily="34" charset="0"/>
              </a:rPr>
              <a:t>(Regime Jurídico Único)</a:t>
            </a:r>
            <a:endParaRPr lang="pt-BR" b="1" dirty="0">
              <a:latin typeface="+mn-lt"/>
            </a:endParaRPr>
          </a:p>
        </p:txBody>
      </p:sp>
      <p:pic>
        <p:nvPicPr>
          <p:cNvPr id="5" name="Imagem 4">
            <a:extLst>
              <a:ext uri="{FF2B5EF4-FFF2-40B4-BE49-F238E27FC236}">
                <a16:creationId xmlns:a16="http://schemas.microsoft.com/office/drawing/2014/main" id="{078ADF7E-D929-4E3C-8EE4-BEF627F9980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437600" y="120816"/>
            <a:ext cx="714887" cy="714887"/>
          </a:xfrm>
          <a:prstGeom prst="rect">
            <a:avLst/>
          </a:prstGeom>
        </p:spPr>
      </p:pic>
    </p:spTree>
    <p:extLst>
      <p:ext uri="{BB962C8B-B14F-4D97-AF65-F5344CB8AC3E}">
        <p14:creationId xmlns:p14="http://schemas.microsoft.com/office/powerpoint/2010/main" val="1268636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3" end="3"/>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ela 7"/>
          <p:cNvGraphicFramePr>
            <a:graphicFrameLocks noGrp="1"/>
          </p:cNvGraphicFramePr>
          <p:nvPr>
            <p:extLst/>
          </p:nvPr>
        </p:nvGraphicFramePr>
        <p:xfrm>
          <a:off x="981075" y="1199183"/>
          <a:ext cx="10601325" cy="4865241"/>
        </p:xfrm>
        <a:graphic>
          <a:graphicData uri="http://schemas.openxmlformats.org/drawingml/2006/table">
            <a:tbl>
              <a:tblPr firstRow="1" bandRow="1">
                <a:tableStyleId>{7DF18680-E054-41AD-8BC1-D1AEF772440D}</a:tableStyleId>
              </a:tblPr>
              <a:tblGrid>
                <a:gridCol w="4306781">
                  <a:extLst>
                    <a:ext uri="{9D8B030D-6E8A-4147-A177-3AD203B41FA5}">
                      <a16:colId xmlns:a16="http://schemas.microsoft.com/office/drawing/2014/main" val="20000"/>
                    </a:ext>
                  </a:extLst>
                </a:gridCol>
                <a:gridCol w="2832187">
                  <a:extLst>
                    <a:ext uri="{9D8B030D-6E8A-4147-A177-3AD203B41FA5}">
                      <a16:colId xmlns:a16="http://schemas.microsoft.com/office/drawing/2014/main" val="20001"/>
                    </a:ext>
                  </a:extLst>
                </a:gridCol>
                <a:gridCol w="3462357">
                  <a:extLst>
                    <a:ext uri="{9D8B030D-6E8A-4147-A177-3AD203B41FA5}">
                      <a16:colId xmlns:a16="http://schemas.microsoft.com/office/drawing/2014/main" val="20002"/>
                    </a:ext>
                  </a:extLst>
                </a:gridCol>
              </a:tblGrid>
              <a:tr h="615932">
                <a:tc>
                  <a:txBody>
                    <a:bodyPr/>
                    <a:lstStyle/>
                    <a:p>
                      <a:pPr algn="just"/>
                      <a:r>
                        <a:rPr lang="pt-BR" sz="2400" dirty="0">
                          <a:solidFill>
                            <a:schemeClr val="tx1"/>
                          </a:solidFill>
                          <a:latin typeface="Arial" pitchFamily="34" charset="0"/>
                          <a:cs typeface="Arial" pitchFamily="34" charset="0"/>
                        </a:rPr>
                        <a:t>MOTIVO DA PRISÃO</a:t>
                      </a:r>
                    </a:p>
                  </a:txBody>
                  <a:tcPr marT="54864" marB="54864" anchor="ctr">
                    <a:lnL w="76200" cap="flat" cmpd="sng" algn="ctr">
                      <a:solidFill>
                        <a:schemeClr val="tx1"/>
                      </a:solidFill>
                      <a:prstDash val="solid"/>
                      <a:round/>
                      <a:headEnd type="none" w="med" len="med"/>
                      <a:tailEnd type="none" w="med" len="med"/>
                    </a:lnL>
                    <a:lnR w="762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solidFill>
                      <a:schemeClr val="accent2"/>
                    </a:solidFill>
                  </a:tcPr>
                </a:tc>
                <a:tc>
                  <a:txBody>
                    <a:bodyPr/>
                    <a:lstStyle/>
                    <a:p>
                      <a:pPr algn="ctr"/>
                      <a:r>
                        <a:rPr lang="pt-BR" sz="2400" dirty="0">
                          <a:solidFill>
                            <a:schemeClr val="tx1"/>
                          </a:solidFill>
                          <a:latin typeface="Arial" pitchFamily="34" charset="0"/>
                          <a:cs typeface="Arial" pitchFamily="34" charset="0"/>
                        </a:rPr>
                        <a:t>DEIXA DE RECEBER </a:t>
                      </a:r>
                    </a:p>
                  </a:txBody>
                  <a:tcPr marT="54864" marB="54864" anchor="ctr">
                    <a:lnL w="76200" cap="flat" cmpd="sng" algn="ctr">
                      <a:solidFill>
                        <a:schemeClr val="tx1"/>
                      </a:solidFill>
                      <a:prstDash val="solid"/>
                      <a:round/>
                      <a:headEnd type="none" w="med" len="med"/>
                      <a:tailEnd type="none" w="med" len="med"/>
                    </a:lnL>
                    <a:lnR w="762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solidFill>
                      <a:schemeClr val="accent2"/>
                    </a:solidFill>
                  </a:tcPr>
                </a:tc>
                <a:tc>
                  <a:txBody>
                    <a:bodyPr/>
                    <a:lstStyle/>
                    <a:p>
                      <a:pPr algn="ctr"/>
                      <a:r>
                        <a:rPr lang="pt-BR" sz="2400" dirty="0">
                          <a:solidFill>
                            <a:schemeClr val="tx1"/>
                          </a:solidFill>
                          <a:latin typeface="Arial" pitchFamily="34" charset="0"/>
                          <a:cs typeface="Arial" pitchFamily="34" charset="0"/>
                        </a:rPr>
                        <a:t>RECEBE</a:t>
                      </a:r>
                    </a:p>
                  </a:txBody>
                  <a:tcPr marT="54864" marB="54864" anchor="ctr">
                    <a:lnL w="76200" cap="flat" cmpd="sng" algn="ctr">
                      <a:solidFill>
                        <a:schemeClr val="tx1"/>
                      </a:solidFill>
                      <a:prstDash val="solid"/>
                      <a:round/>
                      <a:headEnd type="none" w="med" len="med"/>
                      <a:tailEnd type="none" w="med" len="med"/>
                    </a:lnL>
                    <a:lnR w="762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solidFill>
                      <a:schemeClr val="accent2"/>
                    </a:solidFill>
                  </a:tcPr>
                </a:tc>
                <a:extLst>
                  <a:ext uri="{0D108BD9-81ED-4DB2-BD59-A6C34878D82A}">
                    <a16:rowId xmlns:a16="http://schemas.microsoft.com/office/drawing/2014/main" val="10000"/>
                  </a:ext>
                </a:extLst>
              </a:tr>
              <a:tr h="1837280">
                <a:tc>
                  <a:txBody>
                    <a:bodyPr/>
                    <a:lstStyle/>
                    <a:p>
                      <a:pPr algn="just"/>
                      <a:r>
                        <a:rPr lang="pt-BR" sz="2400" b="1" dirty="0">
                          <a:latin typeface="Arial" pitchFamily="34" charset="0"/>
                          <a:cs typeface="Arial" pitchFamily="34" charset="0"/>
                        </a:rPr>
                        <a:t>Preso preventivamente, pronunciado, denunciado por crime funcional ou condenado por crime inafiançável em processo no qual não haja pronúncia</a:t>
                      </a:r>
                      <a:endParaRPr lang="pt-BR" sz="2400" dirty="0">
                        <a:solidFill>
                          <a:schemeClr val="tx1"/>
                        </a:solidFill>
                        <a:latin typeface="Arial" pitchFamily="34" charset="0"/>
                        <a:cs typeface="Arial" pitchFamily="34" charset="0"/>
                      </a:endParaRPr>
                    </a:p>
                  </a:txBody>
                  <a:tcPr marT="54864" marB="54864">
                    <a:lnL w="76200" cap="flat" cmpd="sng" algn="ctr">
                      <a:solidFill>
                        <a:schemeClr val="tx1"/>
                      </a:solidFill>
                      <a:prstDash val="solid"/>
                      <a:round/>
                      <a:headEnd type="none" w="med" len="med"/>
                      <a:tailEnd type="none" w="med" len="med"/>
                    </a:lnL>
                    <a:lnR w="762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pt-BR" sz="2400" dirty="0">
                          <a:solidFill>
                            <a:schemeClr val="tx1"/>
                          </a:solidFill>
                          <a:latin typeface="Arial" pitchFamily="34" charset="0"/>
                          <a:cs typeface="Arial" pitchFamily="34" charset="0"/>
                        </a:rPr>
                        <a:t>1/3 DA REMUNERAÇÃO</a:t>
                      </a:r>
                    </a:p>
                  </a:txBody>
                  <a:tcPr marT="54864" marB="54864" anchor="ctr">
                    <a:lnL w="76200" cap="flat" cmpd="sng" algn="ctr">
                      <a:solidFill>
                        <a:schemeClr val="tx1"/>
                      </a:solidFill>
                      <a:prstDash val="solid"/>
                      <a:round/>
                      <a:headEnd type="none" w="med" len="med"/>
                      <a:tailEnd type="none" w="med" len="med"/>
                    </a:lnL>
                    <a:lnR w="762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pt-BR" sz="2400" dirty="0">
                          <a:solidFill>
                            <a:schemeClr val="tx1"/>
                          </a:solidFill>
                          <a:latin typeface="Arial" pitchFamily="34" charset="0"/>
                          <a:cs typeface="Arial" pitchFamily="34" charset="0"/>
                        </a:rPr>
                        <a:t>2/3 DA REMUNERAÇÃO</a:t>
                      </a:r>
                    </a:p>
                  </a:txBody>
                  <a:tcPr marT="54864" marB="54864" anchor="ctr">
                    <a:lnL w="76200" cap="flat" cmpd="sng" algn="ctr">
                      <a:solidFill>
                        <a:schemeClr val="tx1"/>
                      </a:solidFill>
                      <a:prstDash val="solid"/>
                      <a:round/>
                      <a:headEnd type="none" w="med" len="med"/>
                      <a:tailEnd type="none" w="med" len="med"/>
                    </a:lnL>
                    <a:lnR w="762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1"/>
                  </a:ext>
                </a:extLst>
              </a:tr>
              <a:tr h="1719705">
                <a:tc>
                  <a:txBody>
                    <a:bodyPr/>
                    <a:lstStyle/>
                    <a:p>
                      <a:pPr algn="just"/>
                      <a:r>
                        <a:rPr lang="pt-BR" sz="2400" b="1" dirty="0">
                          <a:latin typeface="Arial" pitchFamily="34" charset="0"/>
                          <a:cs typeface="Arial" pitchFamily="34" charset="0"/>
                        </a:rPr>
                        <a:t>condenado por sentença definitiva à pena que não determine demissão.</a:t>
                      </a:r>
                      <a:endParaRPr lang="pt-BR" sz="2400" dirty="0">
                        <a:solidFill>
                          <a:schemeClr val="tx1"/>
                        </a:solidFill>
                        <a:latin typeface="Arial" pitchFamily="34" charset="0"/>
                        <a:cs typeface="Arial" pitchFamily="34" charset="0"/>
                      </a:endParaRPr>
                    </a:p>
                  </a:txBody>
                  <a:tcPr marT="54864" marB="54864">
                    <a:lnL w="76200" cap="flat" cmpd="sng" algn="ctr">
                      <a:solidFill>
                        <a:schemeClr val="tx1"/>
                      </a:solidFill>
                      <a:prstDash val="solid"/>
                      <a:round/>
                      <a:headEnd type="none" w="med" len="med"/>
                      <a:tailEnd type="none" w="med" len="med"/>
                    </a:lnL>
                    <a:lnR w="762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BR" sz="2400" dirty="0">
                          <a:solidFill>
                            <a:schemeClr val="tx1"/>
                          </a:solidFill>
                          <a:latin typeface="Arial" pitchFamily="34" charset="0"/>
                          <a:cs typeface="Arial" pitchFamily="34" charset="0"/>
                        </a:rPr>
                        <a:t>2/3 DA REMUNERAÇÃO</a:t>
                      </a:r>
                    </a:p>
                  </a:txBody>
                  <a:tcPr marT="54864" marB="54864" anchor="ctr">
                    <a:lnL w="76200" cap="flat" cmpd="sng" algn="ctr">
                      <a:solidFill>
                        <a:schemeClr val="tx1"/>
                      </a:solidFill>
                      <a:prstDash val="solid"/>
                      <a:round/>
                      <a:headEnd type="none" w="med" len="med"/>
                      <a:tailEnd type="none" w="med" len="med"/>
                    </a:lnL>
                    <a:lnR w="762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BR" sz="2400" dirty="0">
                          <a:solidFill>
                            <a:schemeClr val="tx1"/>
                          </a:solidFill>
                          <a:latin typeface="Arial" pitchFamily="34" charset="0"/>
                          <a:cs typeface="Arial" pitchFamily="34" charset="0"/>
                        </a:rPr>
                        <a:t>1/3 DA REMUNERAÇÃO</a:t>
                      </a:r>
                    </a:p>
                  </a:txBody>
                  <a:tcPr marT="54864" marB="54864" anchor="ctr">
                    <a:lnL w="76200" cap="flat" cmpd="sng" algn="ctr">
                      <a:solidFill>
                        <a:schemeClr val="tx1"/>
                      </a:solidFill>
                      <a:prstDash val="solid"/>
                      <a:round/>
                      <a:headEnd type="none" w="med" len="med"/>
                      <a:tailEnd type="none" w="med" len="med"/>
                    </a:lnL>
                    <a:lnR w="76200" cap="flat" cmpd="sng" algn="ctr">
                      <a:solidFill>
                        <a:schemeClr val="tx1"/>
                      </a:solidFill>
                      <a:prstDash val="solid"/>
                      <a:round/>
                      <a:headEnd type="none" w="med" len="med"/>
                      <a:tailEnd type="none" w="med" len="med"/>
                    </a:lnR>
                    <a:lnT w="7620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997725169"/>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ela 4"/>
          <p:cNvGraphicFramePr>
            <a:graphicFrameLocks noGrp="1"/>
          </p:cNvGraphicFramePr>
          <p:nvPr>
            <p:extLst/>
          </p:nvPr>
        </p:nvGraphicFramePr>
        <p:xfrm>
          <a:off x="270588" y="376217"/>
          <a:ext cx="11607281" cy="5905594"/>
        </p:xfrm>
        <a:graphic>
          <a:graphicData uri="http://schemas.openxmlformats.org/drawingml/2006/table">
            <a:tbl>
              <a:tblPr/>
              <a:tblGrid>
                <a:gridCol w="1994976">
                  <a:extLst>
                    <a:ext uri="{9D8B030D-6E8A-4147-A177-3AD203B41FA5}">
                      <a16:colId xmlns:a16="http://schemas.microsoft.com/office/drawing/2014/main" val="20000"/>
                    </a:ext>
                  </a:extLst>
                </a:gridCol>
                <a:gridCol w="4443442">
                  <a:extLst>
                    <a:ext uri="{9D8B030D-6E8A-4147-A177-3AD203B41FA5}">
                      <a16:colId xmlns:a16="http://schemas.microsoft.com/office/drawing/2014/main" val="20001"/>
                    </a:ext>
                  </a:extLst>
                </a:gridCol>
                <a:gridCol w="5168863">
                  <a:extLst>
                    <a:ext uri="{9D8B030D-6E8A-4147-A177-3AD203B41FA5}">
                      <a16:colId xmlns:a16="http://schemas.microsoft.com/office/drawing/2014/main" val="20002"/>
                    </a:ext>
                  </a:extLst>
                </a:gridCol>
              </a:tblGrid>
              <a:tr h="717159">
                <a:tc>
                  <a:txBody>
                    <a:bodyPr/>
                    <a:lstStyle/>
                    <a:p>
                      <a:pPr algn="ctr">
                        <a:spcAft>
                          <a:spcPts val="0"/>
                        </a:spcAft>
                      </a:pPr>
                      <a:r>
                        <a:rPr lang="pt-BR" sz="2400" b="1" dirty="0">
                          <a:latin typeface="Arial" pitchFamily="34" charset="0"/>
                          <a:ea typeface="Times New Roman"/>
                          <a:cs typeface="Arial" pitchFamily="34" charset="0"/>
                        </a:rPr>
                        <a:t>MOTIVO</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spcAft>
                          <a:spcPts val="0"/>
                        </a:spcAft>
                      </a:pPr>
                      <a:r>
                        <a:rPr lang="pt-BR" sz="2400" b="1" dirty="0">
                          <a:latin typeface="Arial" pitchFamily="34" charset="0"/>
                          <a:ea typeface="Times New Roman"/>
                          <a:cs typeface="Arial" pitchFamily="34" charset="0"/>
                        </a:rPr>
                        <a:t>TEMPO</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algn="ctr">
                        <a:spcAft>
                          <a:spcPts val="0"/>
                        </a:spcAft>
                      </a:pPr>
                      <a:r>
                        <a:rPr lang="pt-BR" sz="2400" b="1" dirty="0">
                          <a:latin typeface="Arial" pitchFamily="34" charset="0"/>
                          <a:ea typeface="Times New Roman"/>
                          <a:cs typeface="Arial" pitchFamily="34" charset="0"/>
                        </a:rPr>
                        <a:t>RETRIBUIÇÃO</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extLst>
                  <a:ext uri="{0D108BD9-81ED-4DB2-BD59-A6C34878D82A}">
                    <a16:rowId xmlns:a16="http://schemas.microsoft.com/office/drawing/2014/main" val="1584535339"/>
                  </a:ext>
                </a:extLst>
              </a:tr>
              <a:tr h="717159">
                <a:tc>
                  <a:txBody>
                    <a:bodyPr/>
                    <a:lstStyle/>
                    <a:p>
                      <a:pPr algn="ctr">
                        <a:spcAft>
                          <a:spcPts val="0"/>
                        </a:spcAft>
                      </a:pPr>
                      <a:r>
                        <a:rPr lang="pt-BR" sz="2400" b="0" dirty="0">
                          <a:latin typeface="Arial" pitchFamily="34" charset="0"/>
                          <a:ea typeface="Times New Roman"/>
                          <a:cs typeface="Arial" pitchFamily="34" charset="0"/>
                        </a:rPr>
                        <a:t>Atraso</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a:spcAft>
                          <a:spcPts val="0"/>
                        </a:spcAft>
                      </a:pPr>
                      <a:r>
                        <a:rPr lang="pt-BR" sz="2400" b="0" dirty="0">
                          <a:latin typeface="Arial" pitchFamily="34" charset="0"/>
                          <a:ea typeface="Times New Roman"/>
                          <a:cs typeface="Arial" pitchFamily="34" charset="0"/>
                        </a:rPr>
                        <a:t>Mais do que 60 minutos na chegada;</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a:spcAft>
                          <a:spcPts val="0"/>
                        </a:spcAft>
                      </a:pPr>
                      <a:r>
                        <a:rPr lang="pt-BR" sz="2400" b="0" dirty="0">
                          <a:latin typeface="Arial" pitchFamily="34" charset="0"/>
                          <a:ea typeface="Times New Roman"/>
                          <a:cs typeface="Arial" pitchFamily="34" charset="0"/>
                        </a:rPr>
                        <a:t>Perde-se a remuneração do dia de trabalho.</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0"/>
                  </a:ext>
                </a:extLst>
              </a:tr>
              <a:tr h="844189">
                <a:tc>
                  <a:txBody>
                    <a:bodyPr/>
                    <a:lstStyle/>
                    <a:p>
                      <a:pPr algn="ctr">
                        <a:spcAft>
                          <a:spcPts val="0"/>
                        </a:spcAft>
                      </a:pPr>
                      <a:r>
                        <a:rPr lang="pt-BR" sz="2400" b="0" dirty="0">
                          <a:latin typeface="Arial" pitchFamily="34" charset="0"/>
                          <a:ea typeface="Times New Roman"/>
                          <a:cs typeface="Arial" pitchFamily="34" charset="0"/>
                        </a:rPr>
                        <a:t>Atraso</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a:spcAft>
                          <a:spcPts val="0"/>
                        </a:spcAft>
                      </a:pPr>
                      <a:r>
                        <a:rPr lang="pt-BR" sz="2400" b="0" dirty="0">
                          <a:latin typeface="Arial" pitchFamily="34" charset="0"/>
                          <a:ea typeface="Times New Roman"/>
                          <a:cs typeface="Arial" pitchFamily="34" charset="0"/>
                        </a:rPr>
                        <a:t>Até 60 minutos na chegada;</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a:spcAft>
                          <a:spcPts val="0"/>
                        </a:spcAft>
                      </a:pPr>
                      <a:r>
                        <a:rPr lang="pt-BR" sz="2400" b="0" dirty="0">
                          <a:latin typeface="Arial" pitchFamily="34" charset="0"/>
                          <a:ea typeface="Times New Roman"/>
                          <a:cs typeface="Arial" pitchFamily="34" charset="0"/>
                        </a:rPr>
                        <a:t>Perde-se 1/3 da remuneração</a:t>
                      </a:r>
                      <a:r>
                        <a:rPr lang="pt-BR" sz="2400" b="0" baseline="0" dirty="0">
                          <a:latin typeface="Arial" pitchFamily="34" charset="0"/>
                          <a:ea typeface="Times New Roman"/>
                          <a:cs typeface="Arial" pitchFamily="34" charset="0"/>
                        </a:rPr>
                        <a:t> </a:t>
                      </a:r>
                      <a:r>
                        <a:rPr lang="pt-BR" sz="2400" b="0" dirty="0">
                          <a:latin typeface="Arial" pitchFamily="34" charset="0"/>
                          <a:ea typeface="Times New Roman"/>
                          <a:cs typeface="Arial" pitchFamily="34" charset="0"/>
                        </a:rPr>
                        <a:t>do dia.</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1"/>
                  </a:ext>
                </a:extLst>
              </a:tr>
              <a:tr h="931092">
                <a:tc>
                  <a:txBody>
                    <a:bodyPr/>
                    <a:lstStyle/>
                    <a:p>
                      <a:pPr algn="ctr">
                        <a:spcAft>
                          <a:spcPts val="0"/>
                        </a:spcAft>
                      </a:pPr>
                      <a:r>
                        <a:rPr lang="pt-BR" sz="2400" b="0" dirty="0">
                          <a:latin typeface="Arial" pitchFamily="34" charset="0"/>
                          <a:ea typeface="Times New Roman"/>
                          <a:cs typeface="Arial" pitchFamily="34" charset="0"/>
                        </a:rPr>
                        <a:t>Ausência</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pt-BR" sz="2400" b="0" dirty="0">
                          <a:latin typeface="Arial" pitchFamily="34" charset="0"/>
                          <a:ea typeface="Times New Roman"/>
                          <a:cs typeface="Arial" pitchFamily="34" charset="0"/>
                        </a:rPr>
                        <a:t>Mais do que 60 minutos durante o serviço;</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pt-BR" sz="2400" b="0">
                          <a:latin typeface="Arial" pitchFamily="34" charset="0"/>
                          <a:ea typeface="Times New Roman"/>
                          <a:cs typeface="Arial" pitchFamily="34" charset="0"/>
                        </a:rPr>
                        <a:t>Perde-se a remuneração do dia de trabalho.</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2"/>
                  </a:ext>
                </a:extLst>
              </a:tr>
              <a:tr h="948997">
                <a:tc>
                  <a:txBody>
                    <a:bodyPr/>
                    <a:lstStyle/>
                    <a:p>
                      <a:pPr algn="ctr">
                        <a:spcAft>
                          <a:spcPts val="0"/>
                        </a:spcAft>
                      </a:pPr>
                      <a:r>
                        <a:rPr lang="pt-BR" sz="2400" b="0">
                          <a:latin typeface="Arial" pitchFamily="34" charset="0"/>
                          <a:ea typeface="Times New Roman"/>
                          <a:cs typeface="Arial" pitchFamily="34" charset="0"/>
                        </a:rPr>
                        <a:t>Ausência</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pt-BR" sz="2400" b="0" dirty="0">
                          <a:latin typeface="Arial" pitchFamily="34" charset="0"/>
                          <a:ea typeface="Times New Roman"/>
                          <a:cs typeface="Arial" pitchFamily="34" charset="0"/>
                        </a:rPr>
                        <a:t>Dentro de</a:t>
                      </a:r>
                      <a:r>
                        <a:rPr lang="pt-BR" sz="2400" b="0" baseline="0" dirty="0">
                          <a:latin typeface="Arial" pitchFamily="34" charset="0"/>
                          <a:ea typeface="Times New Roman"/>
                          <a:cs typeface="Arial" pitchFamily="34" charset="0"/>
                        </a:rPr>
                        <a:t> </a:t>
                      </a:r>
                      <a:r>
                        <a:rPr lang="pt-BR" sz="2400" b="0" dirty="0">
                          <a:latin typeface="Arial" pitchFamily="34" charset="0"/>
                          <a:ea typeface="Times New Roman"/>
                          <a:cs typeface="Arial" pitchFamily="34" charset="0"/>
                        </a:rPr>
                        <a:t>60 minutos durante o serviço;</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pt-BR" sz="2400" b="0" dirty="0">
                          <a:latin typeface="Arial" pitchFamily="34" charset="0"/>
                          <a:ea typeface="Times New Roman"/>
                          <a:cs typeface="Arial" pitchFamily="34" charset="0"/>
                        </a:rPr>
                        <a:t>Perde-se 1/3 remuneração</a:t>
                      </a:r>
                      <a:r>
                        <a:rPr lang="pt-BR" sz="2400" b="0" baseline="0" dirty="0">
                          <a:latin typeface="Arial" pitchFamily="34" charset="0"/>
                          <a:ea typeface="Times New Roman"/>
                          <a:cs typeface="Arial" pitchFamily="34" charset="0"/>
                        </a:rPr>
                        <a:t> </a:t>
                      </a:r>
                      <a:r>
                        <a:rPr lang="pt-BR" sz="2400" b="0" dirty="0">
                          <a:latin typeface="Arial" pitchFamily="34" charset="0"/>
                          <a:ea typeface="Times New Roman"/>
                          <a:cs typeface="Arial" pitchFamily="34" charset="0"/>
                        </a:rPr>
                        <a:t>do dia</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3"/>
                  </a:ext>
                </a:extLst>
              </a:tr>
              <a:tr h="743083">
                <a:tc>
                  <a:txBody>
                    <a:bodyPr/>
                    <a:lstStyle/>
                    <a:p>
                      <a:pPr algn="ctr">
                        <a:spcAft>
                          <a:spcPts val="0"/>
                        </a:spcAft>
                      </a:pPr>
                      <a:r>
                        <a:rPr lang="pt-BR" sz="2400" b="0" dirty="0">
                          <a:latin typeface="Arial" pitchFamily="34" charset="0"/>
                          <a:ea typeface="Times New Roman"/>
                          <a:cs typeface="Arial" pitchFamily="34" charset="0"/>
                        </a:rPr>
                        <a:t>Saída</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a:spcAft>
                          <a:spcPts val="0"/>
                        </a:spcAft>
                      </a:pPr>
                      <a:r>
                        <a:rPr lang="pt-BR" sz="2400" b="0" dirty="0">
                          <a:latin typeface="Arial" pitchFamily="34" charset="0"/>
                          <a:ea typeface="Times New Roman"/>
                          <a:cs typeface="Arial" pitchFamily="34" charset="0"/>
                        </a:rPr>
                        <a:t>Antes dos 60 minutos finais;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a:spcAft>
                          <a:spcPts val="0"/>
                        </a:spcAft>
                      </a:pPr>
                      <a:r>
                        <a:rPr lang="pt-BR" sz="2400" b="0" dirty="0">
                          <a:latin typeface="Arial" pitchFamily="34" charset="0"/>
                          <a:ea typeface="Times New Roman"/>
                          <a:cs typeface="Arial" pitchFamily="34" charset="0"/>
                        </a:rPr>
                        <a:t>Perde-se a remuneração do dia de trabalho.</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4"/>
                  </a:ext>
                </a:extLst>
              </a:tr>
              <a:tr h="989554">
                <a:tc>
                  <a:txBody>
                    <a:bodyPr/>
                    <a:lstStyle/>
                    <a:p>
                      <a:pPr algn="ctr">
                        <a:spcAft>
                          <a:spcPts val="0"/>
                        </a:spcAft>
                      </a:pPr>
                      <a:r>
                        <a:rPr lang="pt-BR" sz="2400" b="0">
                          <a:latin typeface="Arial" pitchFamily="34" charset="0"/>
                          <a:ea typeface="Times New Roman"/>
                          <a:cs typeface="Arial" pitchFamily="34" charset="0"/>
                        </a:rPr>
                        <a:t>Saída</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a:spcAft>
                          <a:spcPts val="0"/>
                        </a:spcAft>
                      </a:pPr>
                      <a:r>
                        <a:rPr lang="pt-BR" sz="2400" b="0" dirty="0">
                          <a:latin typeface="Arial" pitchFamily="34" charset="0"/>
                          <a:ea typeface="Times New Roman"/>
                          <a:cs typeface="Arial" pitchFamily="34" charset="0"/>
                        </a:rPr>
                        <a:t>Dentro dos 60 minutos finais;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a:spcAft>
                          <a:spcPts val="0"/>
                        </a:spcAft>
                      </a:pPr>
                      <a:r>
                        <a:rPr lang="pt-BR" sz="2400" b="0" dirty="0">
                          <a:latin typeface="Arial" pitchFamily="34" charset="0"/>
                          <a:ea typeface="Times New Roman"/>
                          <a:cs typeface="Arial" pitchFamily="34" charset="0"/>
                        </a:rPr>
                        <a:t>Perde-se 1/3 remuneração</a:t>
                      </a:r>
                      <a:r>
                        <a:rPr lang="pt-BR" sz="2400" b="0" baseline="0" dirty="0">
                          <a:latin typeface="Arial" pitchFamily="34" charset="0"/>
                          <a:ea typeface="Times New Roman"/>
                          <a:cs typeface="Arial" pitchFamily="34" charset="0"/>
                        </a:rPr>
                        <a:t> </a:t>
                      </a:r>
                      <a:r>
                        <a:rPr lang="pt-BR" sz="2400" b="0" dirty="0">
                          <a:latin typeface="Arial" pitchFamily="34" charset="0"/>
                          <a:ea typeface="Times New Roman"/>
                          <a:cs typeface="Arial" pitchFamily="34" charset="0"/>
                        </a:rPr>
                        <a:t>do dia</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59777937"/>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4294967295"/>
          </p:nvPr>
        </p:nvSpPr>
        <p:spPr>
          <a:xfrm>
            <a:off x="273572" y="1291872"/>
            <a:ext cx="11502190" cy="5566128"/>
          </a:xfrm>
        </p:spPr>
        <p:txBody>
          <a:bodyPr>
            <a:noAutofit/>
          </a:bodyPr>
          <a:lstStyle/>
          <a:p>
            <a:pPr marL="0" indent="0" algn="just">
              <a:buNone/>
            </a:pPr>
            <a:r>
              <a:rPr lang="pt-BR" sz="2400" dirty="0">
                <a:latin typeface="Arial" pitchFamily="34" charset="0"/>
                <a:cs typeface="Arial" pitchFamily="34" charset="0"/>
              </a:rPr>
              <a:t>NCE/UFRJ - INSPETOR DE POLÍCIA – 2001</a:t>
            </a:r>
          </a:p>
          <a:p>
            <a:pPr marL="0" indent="0" algn="just">
              <a:buNone/>
            </a:pPr>
            <a:endParaRPr lang="pt-BR" sz="2400" dirty="0">
              <a:latin typeface="Arial" pitchFamily="34" charset="0"/>
              <a:cs typeface="Arial" pitchFamily="34" charset="0"/>
            </a:endParaRPr>
          </a:p>
          <a:p>
            <a:pPr marL="0" indent="0" algn="just">
              <a:buNone/>
            </a:pPr>
            <a:r>
              <a:rPr lang="pt-BR" sz="2400" dirty="0">
                <a:latin typeface="Arial" pitchFamily="34" charset="0"/>
                <a:cs typeface="Arial" pitchFamily="34" charset="0"/>
              </a:rPr>
              <a:t>14.	A falta passível de aplicação da punição de repreensão, de acordo como Estatuto dos Funcionários Públicos Civis do Estado do Rio de Janeiro, prescreverá em:</a:t>
            </a:r>
          </a:p>
          <a:p>
            <a:pPr marL="0" indent="0" algn="just">
              <a:buNone/>
            </a:pPr>
            <a:r>
              <a:rPr lang="pt-BR" sz="2400" dirty="0">
                <a:latin typeface="Arial" pitchFamily="34" charset="0"/>
                <a:cs typeface="Arial" pitchFamily="34" charset="0"/>
              </a:rPr>
              <a:t>a)	120 dias;</a:t>
            </a:r>
          </a:p>
          <a:p>
            <a:pPr marL="0" indent="0" algn="just">
              <a:buNone/>
            </a:pPr>
            <a:r>
              <a:rPr lang="pt-BR" sz="2400" dirty="0">
                <a:latin typeface="Arial" pitchFamily="34" charset="0"/>
                <a:cs typeface="Arial" pitchFamily="34" charset="0"/>
              </a:rPr>
              <a:t>b)	180 dias;</a:t>
            </a:r>
          </a:p>
          <a:p>
            <a:pPr marL="0" indent="0" algn="just">
              <a:buNone/>
            </a:pPr>
            <a:r>
              <a:rPr lang="pt-BR" sz="2400" dirty="0">
                <a:latin typeface="Arial" pitchFamily="34" charset="0"/>
                <a:cs typeface="Arial" pitchFamily="34" charset="0"/>
              </a:rPr>
              <a:t>c)	02 anos;</a:t>
            </a:r>
          </a:p>
          <a:p>
            <a:pPr marL="0" indent="0" algn="just">
              <a:buNone/>
            </a:pPr>
            <a:r>
              <a:rPr lang="pt-BR" sz="2400" dirty="0">
                <a:latin typeface="Arial" pitchFamily="34" charset="0"/>
                <a:cs typeface="Arial" pitchFamily="34" charset="0"/>
              </a:rPr>
              <a:t>d)	03 anos;</a:t>
            </a:r>
          </a:p>
          <a:p>
            <a:pPr marL="0" indent="0" algn="just">
              <a:buNone/>
            </a:pPr>
            <a:r>
              <a:rPr lang="pt-BR" sz="2400" dirty="0">
                <a:latin typeface="Arial" pitchFamily="34" charset="0"/>
                <a:cs typeface="Arial" pitchFamily="34" charset="0"/>
              </a:rPr>
              <a:t>e)	05 anos.</a:t>
            </a:r>
          </a:p>
        </p:txBody>
      </p:sp>
      <p:sp>
        <p:nvSpPr>
          <p:cNvPr id="3" name="Título 2"/>
          <p:cNvSpPr>
            <a:spLocks noGrp="1"/>
          </p:cNvSpPr>
          <p:nvPr>
            <p:ph type="title" idx="4294967295"/>
          </p:nvPr>
        </p:nvSpPr>
        <p:spPr>
          <a:xfrm>
            <a:off x="3302493" y="120816"/>
            <a:ext cx="5444348" cy="953381"/>
          </a:xfrm>
          <a:solidFill>
            <a:schemeClr val="accent1">
              <a:lumMod val="40000"/>
              <a:lumOff val="60000"/>
            </a:schemeClr>
          </a:solidFill>
        </p:spPr>
        <p:txBody>
          <a:bodyPr>
            <a:normAutofit fontScale="90000"/>
          </a:bodyPr>
          <a:lstStyle/>
          <a:p>
            <a:pPr algn="ctr"/>
            <a:r>
              <a:rPr lang="pt-BR" b="1">
                <a:latin typeface="+mn-lt"/>
              </a:rPr>
              <a:t>ESTATUTO DO ESTADO RJ</a:t>
            </a:r>
            <a:br>
              <a:rPr lang="pt-BR" b="1">
                <a:latin typeface="+mn-lt"/>
              </a:rPr>
            </a:br>
            <a:r>
              <a:rPr lang="pt-BR" sz="2800" b="1">
                <a:latin typeface="+mn-lt"/>
                <a:cs typeface="Arial" pitchFamily="34" charset="0"/>
              </a:rPr>
              <a:t>(Regime Jurídico Único)</a:t>
            </a:r>
            <a:endParaRPr lang="pt-BR" b="1" dirty="0">
              <a:latin typeface="+mn-lt"/>
            </a:endParaRPr>
          </a:p>
        </p:txBody>
      </p:sp>
      <p:pic>
        <p:nvPicPr>
          <p:cNvPr id="5" name="Imagem 4">
            <a:extLst>
              <a:ext uri="{FF2B5EF4-FFF2-40B4-BE49-F238E27FC236}">
                <a16:creationId xmlns:a16="http://schemas.microsoft.com/office/drawing/2014/main" id="{078ADF7E-D929-4E3C-8EE4-BEF627F9980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437600" y="120816"/>
            <a:ext cx="714887" cy="714887"/>
          </a:xfrm>
          <a:prstGeom prst="rect">
            <a:avLst/>
          </a:prstGeom>
        </p:spPr>
      </p:pic>
    </p:spTree>
    <p:extLst>
      <p:ext uri="{BB962C8B-B14F-4D97-AF65-F5344CB8AC3E}">
        <p14:creationId xmlns:p14="http://schemas.microsoft.com/office/powerpoint/2010/main" val="2498938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5" end="5"/>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4294967295"/>
          </p:nvPr>
        </p:nvSpPr>
        <p:spPr>
          <a:xfrm>
            <a:off x="273572" y="1291872"/>
            <a:ext cx="11502190" cy="5566128"/>
          </a:xfrm>
        </p:spPr>
        <p:txBody>
          <a:bodyPr>
            <a:noAutofit/>
          </a:bodyPr>
          <a:lstStyle/>
          <a:p>
            <a:pPr marL="0" indent="0" algn="just">
              <a:buNone/>
            </a:pPr>
            <a:r>
              <a:rPr lang="pt-BR" sz="2000" dirty="0">
                <a:latin typeface="Arial" pitchFamily="34" charset="0"/>
                <a:cs typeface="Arial" pitchFamily="34" charset="0"/>
              </a:rPr>
              <a:t>NCE/UFRJ - PAPILOSCOPISTA DA POLÍCIA CIVIL – 2002</a:t>
            </a:r>
          </a:p>
          <a:p>
            <a:pPr marL="0" indent="0" algn="just">
              <a:buNone/>
            </a:pPr>
            <a:r>
              <a:rPr lang="pt-BR" sz="2000" dirty="0" smtClean="0">
                <a:latin typeface="Arial" pitchFamily="34" charset="0"/>
                <a:cs typeface="Arial" pitchFamily="34" charset="0"/>
              </a:rPr>
              <a:t>15</a:t>
            </a:r>
            <a:r>
              <a:rPr lang="pt-BR" sz="2000" dirty="0">
                <a:latin typeface="Arial" pitchFamily="34" charset="0"/>
                <a:cs typeface="Arial" pitchFamily="34" charset="0"/>
              </a:rPr>
              <a:t>.	De acordo com o que institui o Decreto-lei 220/75 (Estatuto dos Funcionários Públicos Civis do Estado do Rio de Janeiro), é correto afirmar:</a:t>
            </a:r>
          </a:p>
          <a:p>
            <a:pPr marL="0" indent="0" algn="just">
              <a:buNone/>
            </a:pPr>
            <a:r>
              <a:rPr lang="pt-BR" sz="2000" dirty="0">
                <a:latin typeface="Arial" pitchFamily="34" charset="0"/>
                <a:cs typeface="Arial" pitchFamily="34" charset="0"/>
              </a:rPr>
              <a:t>a)	A pena disciplinar de repreensão será aplicada verbalmente nos casos de negligência e comunicada ao órgão de pessoal;</a:t>
            </a:r>
          </a:p>
          <a:p>
            <a:pPr marL="0" indent="0" algn="just">
              <a:buNone/>
            </a:pPr>
            <a:r>
              <a:rPr lang="pt-BR" sz="2000" dirty="0">
                <a:latin typeface="Arial" pitchFamily="34" charset="0"/>
                <a:cs typeface="Arial" pitchFamily="34" charset="0"/>
              </a:rPr>
              <a:t>b)	A pena de demissão será aplicada no caso de o servidor violar proibição contida no Estatuto, quando a juízo da autoridade designada em concreto para apreciação do caso, for considerada de natureza grave, e desde que haja indício de má-fé;</a:t>
            </a:r>
          </a:p>
          <a:p>
            <a:pPr marL="0" indent="0" algn="just">
              <a:buNone/>
            </a:pPr>
            <a:r>
              <a:rPr lang="pt-BR" sz="2000" dirty="0">
                <a:latin typeface="Arial" pitchFamily="34" charset="0"/>
                <a:cs typeface="Arial" pitchFamily="34" charset="0"/>
              </a:rPr>
              <a:t>c)	A pena de suspensão será aplicada em caso de falta grave, não podendo exceder a 200 dias;</a:t>
            </a:r>
          </a:p>
          <a:p>
            <a:pPr marL="0" indent="0" algn="just">
              <a:buNone/>
            </a:pPr>
            <a:r>
              <a:rPr lang="pt-BR" sz="2000" dirty="0">
                <a:latin typeface="Arial" pitchFamily="34" charset="0"/>
                <a:cs typeface="Arial" pitchFamily="34" charset="0"/>
              </a:rPr>
              <a:t>d)	O funcionário suspenso perderá todas as vantagens e direitos decorrentes do exercício do cargo;</a:t>
            </a:r>
          </a:p>
          <a:p>
            <a:pPr marL="0" indent="0" algn="just">
              <a:buNone/>
            </a:pPr>
            <a:r>
              <a:rPr lang="pt-BR" sz="2000" dirty="0">
                <a:latin typeface="Arial" pitchFamily="34" charset="0"/>
                <a:cs typeface="Arial" pitchFamily="34" charset="0"/>
              </a:rPr>
              <a:t>e)	Está sujeito à pena de demissão o servidor público que praticar ofensa física em serviço, contra funcionário ou particular, salvo em legítima defesa, caso em que estará sujeito à pena de advertência.</a:t>
            </a:r>
          </a:p>
          <a:p>
            <a:pPr marL="0" indent="0" algn="just">
              <a:buNone/>
            </a:pPr>
            <a:endParaRPr lang="pt-BR" sz="2000" dirty="0">
              <a:latin typeface="Arial" pitchFamily="34" charset="0"/>
              <a:cs typeface="Arial" pitchFamily="34" charset="0"/>
            </a:endParaRPr>
          </a:p>
        </p:txBody>
      </p:sp>
      <p:sp>
        <p:nvSpPr>
          <p:cNvPr id="3" name="Título 2"/>
          <p:cNvSpPr>
            <a:spLocks noGrp="1"/>
          </p:cNvSpPr>
          <p:nvPr>
            <p:ph type="title" idx="4294967295"/>
          </p:nvPr>
        </p:nvSpPr>
        <p:spPr>
          <a:xfrm>
            <a:off x="3302493" y="120816"/>
            <a:ext cx="5444348" cy="953381"/>
          </a:xfrm>
          <a:solidFill>
            <a:schemeClr val="accent1">
              <a:lumMod val="40000"/>
              <a:lumOff val="60000"/>
            </a:schemeClr>
          </a:solidFill>
        </p:spPr>
        <p:txBody>
          <a:bodyPr>
            <a:normAutofit fontScale="90000"/>
          </a:bodyPr>
          <a:lstStyle/>
          <a:p>
            <a:pPr algn="ctr"/>
            <a:r>
              <a:rPr lang="pt-BR" b="1">
                <a:latin typeface="+mn-lt"/>
              </a:rPr>
              <a:t>ESTATUTO DO ESTADO RJ</a:t>
            </a:r>
            <a:br>
              <a:rPr lang="pt-BR" b="1">
                <a:latin typeface="+mn-lt"/>
              </a:rPr>
            </a:br>
            <a:r>
              <a:rPr lang="pt-BR" sz="2800" b="1">
                <a:latin typeface="+mn-lt"/>
                <a:cs typeface="Arial" pitchFamily="34" charset="0"/>
              </a:rPr>
              <a:t>(Regime Jurídico Único)</a:t>
            </a:r>
            <a:endParaRPr lang="pt-BR" b="1" dirty="0">
              <a:latin typeface="+mn-lt"/>
            </a:endParaRPr>
          </a:p>
        </p:txBody>
      </p:sp>
      <p:pic>
        <p:nvPicPr>
          <p:cNvPr id="5" name="Imagem 4">
            <a:extLst>
              <a:ext uri="{FF2B5EF4-FFF2-40B4-BE49-F238E27FC236}">
                <a16:creationId xmlns:a16="http://schemas.microsoft.com/office/drawing/2014/main" id="{078ADF7E-D929-4E3C-8EE4-BEF627F9980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437600" y="120816"/>
            <a:ext cx="714887" cy="714887"/>
          </a:xfrm>
          <a:prstGeom prst="rect">
            <a:avLst/>
          </a:prstGeom>
        </p:spPr>
      </p:pic>
    </p:spTree>
    <p:extLst>
      <p:ext uri="{BB962C8B-B14F-4D97-AF65-F5344CB8AC3E}">
        <p14:creationId xmlns:p14="http://schemas.microsoft.com/office/powerpoint/2010/main" val="3109323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5" end="5"/>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4294967295"/>
          </p:nvPr>
        </p:nvSpPr>
        <p:spPr>
          <a:xfrm>
            <a:off x="273572" y="1291872"/>
            <a:ext cx="11502190" cy="5566128"/>
          </a:xfrm>
        </p:spPr>
        <p:txBody>
          <a:bodyPr>
            <a:noAutofit/>
          </a:bodyPr>
          <a:lstStyle/>
          <a:p>
            <a:pPr marL="0" indent="0" algn="just">
              <a:buNone/>
            </a:pPr>
            <a:r>
              <a:rPr lang="pt-BR" sz="1900" dirty="0">
                <a:latin typeface="Arial" pitchFamily="34" charset="0"/>
                <a:cs typeface="Arial" pitchFamily="34" charset="0"/>
              </a:rPr>
              <a:t>TÉCNICO MÉDIO DE DEFENSORIA PÚBLICA  Tipo 1 – Cor BRANCA – Página 7 </a:t>
            </a:r>
          </a:p>
          <a:p>
            <a:pPr marL="0" indent="0" algn="just">
              <a:buNone/>
            </a:pPr>
            <a:r>
              <a:rPr lang="pt-BR" sz="1900" dirty="0" smtClean="0">
                <a:latin typeface="Arial" pitchFamily="34" charset="0"/>
                <a:cs typeface="Arial" pitchFamily="34" charset="0"/>
              </a:rPr>
              <a:t>16</a:t>
            </a:r>
            <a:r>
              <a:rPr lang="pt-BR" sz="1900" dirty="0">
                <a:latin typeface="Arial" pitchFamily="34" charset="0"/>
                <a:cs typeface="Arial" pitchFamily="34" charset="0"/>
              </a:rPr>
              <a:t>.	Às vésperas da última eleição, João, Técnico Médio da Defensoria Pública do Rio de Janeiro, enviou mensagem pelo aplicativo de celular WhatsApp para um grupo de colegas, todos lotados na mesma repartição pública, consistente em uma figura com </a:t>
            </a:r>
            <a:r>
              <a:rPr lang="pt-BR" sz="1900" dirty="0" err="1">
                <a:latin typeface="Arial" pitchFamily="34" charset="0"/>
                <a:cs typeface="Arial" pitchFamily="34" charset="0"/>
              </a:rPr>
              <a:t>meme</a:t>
            </a:r>
            <a:r>
              <a:rPr lang="pt-BR" sz="1900" dirty="0">
                <a:latin typeface="Arial" pitchFamily="34" charset="0"/>
                <a:cs typeface="Arial" pitchFamily="34" charset="0"/>
              </a:rPr>
              <a:t> de determinado candidato a cargo eletivo. Por motivo de intolerância ideológica e política, José, igualmente servidor ocupante de cargo efetivo da Defensoria Pública, após receber a mensagem, desferiu cinco socos no rosto de João, causando-lhe lesões corporais graves.</a:t>
            </a:r>
          </a:p>
          <a:p>
            <a:pPr marL="0" indent="0" algn="just">
              <a:buNone/>
            </a:pPr>
            <a:r>
              <a:rPr lang="pt-BR" sz="1900" dirty="0">
                <a:latin typeface="Arial" pitchFamily="34" charset="0"/>
                <a:cs typeface="Arial" pitchFamily="34" charset="0"/>
              </a:rPr>
              <a:t>Com base no Estatuto dos Funcionários Públicos Civis do Poder Executivo do Estado do Rio de Janeiro, após o devido processo administrativo disciplinar, José está sujeito à pena disciplinar de:</a:t>
            </a:r>
          </a:p>
          <a:p>
            <a:pPr marL="0" indent="0" algn="just">
              <a:buNone/>
            </a:pPr>
            <a:r>
              <a:rPr lang="pt-BR" sz="1900" dirty="0">
                <a:latin typeface="Arial" pitchFamily="34" charset="0"/>
                <a:cs typeface="Arial" pitchFamily="34" charset="0"/>
              </a:rPr>
              <a:t>(A) advertência, e a prescrição da pretensão punitiva funcional ocorre em 2 (dois) anos;</a:t>
            </a:r>
          </a:p>
          <a:p>
            <a:pPr marL="0" indent="0" algn="just">
              <a:buNone/>
            </a:pPr>
            <a:r>
              <a:rPr lang="pt-BR" sz="1900" dirty="0">
                <a:latin typeface="Arial" pitchFamily="34" charset="0"/>
                <a:cs typeface="Arial" pitchFamily="34" charset="0"/>
              </a:rPr>
              <a:t>(B) repreensão, e a prescrição da pretensão punitiva funcional ocorre em 2 (dois) anos;</a:t>
            </a:r>
          </a:p>
          <a:p>
            <a:pPr marL="0" indent="0" algn="just">
              <a:buNone/>
            </a:pPr>
            <a:r>
              <a:rPr lang="pt-BR" sz="1900" dirty="0">
                <a:latin typeface="Arial" pitchFamily="34" charset="0"/>
                <a:cs typeface="Arial" pitchFamily="34" charset="0"/>
              </a:rPr>
              <a:t>(C) suspensão até 30 (trinta) dias, e a prescrição da pretensão punitiva funcional ocorre em 3 (três) anos;</a:t>
            </a:r>
          </a:p>
          <a:p>
            <a:pPr marL="0" indent="0" algn="just">
              <a:buNone/>
            </a:pPr>
            <a:r>
              <a:rPr lang="pt-BR" sz="1900" dirty="0">
                <a:latin typeface="Arial" pitchFamily="34" charset="0"/>
                <a:cs typeface="Arial" pitchFamily="34" charset="0"/>
              </a:rPr>
              <a:t>(D) suspensão até 180 (cento e oitenta) dias, e a prescrição da pretensão punitiva funcional ocorre em 5 (cinco) anos;</a:t>
            </a:r>
          </a:p>
          <a:p>
            <a:pPr marL="0" indent="0" algn="just">
              <a:buNone/>
            </a:pPr>
            <a:r>
              <a:rPr lang="pt-BR" sz="1900" dirty="0">
                <a:latin typeface="Arial" pitchFamily="34" charset="0"/>
                <a:cs typeface="Arial" pitchFamily="34" charset="0"/>
              </a:rPr>
              <a:t>(E) demissão, e a prescrição da pretensão punitiva funcional ocorre no mesmo prazo da prescrição do crime.</a:t>
            </a:r>
          </a:p>
          <a:p>
            <a:pPr marL="0" indent="0" algn="just">
              <a:buNone/>
            </a:pPr>
            <a:endParaRPr lang="pt-BR" sz="1900" dirty="0">
              <a:latin typeface="Arial" pitchFamily="34" charset="0"/>
              <a:cs typeface="Arial" pitchFamily="34" charset="0"/>
            </a:endParaRPr>
          </a:p>
        </p:txBody>
      </p:sp>
      <p:sp>
        <p:nvSpPr>
          <p:cNvPr id="3" name="Título 2"/>
          <p:cNvSpPr>
            <a:spLocks noGrp="1"/>
          </p:cNvSpPr>
          <p:nvPr>
            <p:ph type="title" idx="4294967295"/>
          </p:nvPr>
        </p:nvSpPr>
        <p:spPr>
          <a:xfrm>
            <a:off x="3302493" y="120816"/>
            <a:ext cx="5444348" cy="953381"/>
          </a:xfrm>
          <a:solidFill>
            <a:schemeClr val="accent1">
              <a:lumMod val="40000"/>
              <a:lumOff val="60000"/>
            </a:schemeClr>
          </a:solidFill>
        </p:spPr>
        <p:txBody>
          <a:bodyPr>
            <a:normAutofit fontScale="90000"/>
          </a:bodyPr>
          <a:lstStyle/>
          <a:p>
            <a:pPr algn="ctr"/>
            <a:r>
              <a:rPr lang="pt-BR" b="1">
                <a:latin typeface="+mn-lt"/>
              </a:rPr>
              <a:t>ESTATUTO DO ESTADO RJ</a:t>
            </a:r>
            <a:br>
              <a:rPr lang="pt-BR" b="1">
                <a:latin typeface="+mn-lt"/>
              </a:rPr>
            </a:br>
            <a:r>
              <a:rPr lang="pt-BR" sz="2800" b="1">
                <a:latin typeface="+mn-lt"/>
                <a:cs typeface="Arial" pitchFamily="34" charset="0"/>
              </a:rPr>
              <a:t>(Regime Jurídico Único)</a:t>
            </a:r>
            <a:endParaRPr lang="pt-BR" b="1" dirty="0">
              <a:latin typeface="+mn-lt"/>
            </a:endParaRPr>
          </a:p>
        </p:txBody>
      </p:sp>
      <p:pic>
        <p:nvPicPr>
          <p:cNvPr id="5" name="Imagem 4">
            <a:extLst>
              <a:ext uri="{FF2B5EF4-FFF2-40B4-BE49-F238E27FC236}">
                <a16:creationId xmlns:a16="http://schemas.microsoft.com/office/drawing/2014/main" id="{078ADF7E-D929-4E3C-8EE4-BEF627F9980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437600" y="120816"/>
            <a:ext cx="714887" cy="714887"/>
          </a:xfrm>
          <a:prstGeom prst="rect">
            <a:avLst/>
          </a:prstGeom>
        </p:spPr>
      </p:pic>
    </p:spTree>
    <p:extLst>
      <p:ext uri="{BB962C8B-B14F-4D97-AF65-F5344CB8AC3E}">
        <p14:creationId xmlns:p14="http://schemas.microsoft.com/office/powerpoint/2010/main" val="1744032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7" end="7"/>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4294967295"/>
          </p:nvPr>
        </p:nvSpPr>
        <p:spPr>
          <a:xfrm>
            <a:off x="273572" y="1291872"/>
            <a:ext cx="11502190" cy="5566128"/>
          </a:xfrm>
        </p:spPr>
        <p:txBody>
          <a:bodyPr>
            <a:noAutofit/>
          </a:bodyPr>
          <a:lstStyle/>
          <a:p>
            <a:pPr marL="0" indent="0" algn="just">
              <a:buNone/>
            </a:pPr>
            <a:r>
              <a:rPr lang="pt-BR" sz="1900" dirty="0">
                <a:latin typeface="Arial" pitchFamily="34" charset="0"/>
                <a:cs typeface="Arial" pitchFamily="34" charset="0"/>
              </a:rPr>
              <a:t>2019 – FGV - DPE-RJ - Técnico Superior Jurídico</a:t>
            </a:r>
          </a:p>
          <a:p>
            <a:pPr marL="0" indent="0" algn="just">
              <a:buNone/>
            </a:pPr>
            <a:r>
              <a:rPr lang="pt-BR" sz="1900" dirty="0">
                <a:latin typeface="Arial" pitchFamily="34" charset="0"/>
                <a:cs typeface="Arial" pitchFamily="34" charset="0"/>
              </a:rPr>
              <a:t>17.	João, servidor público do Estado do Rio de Janeiro, praticou infração disciplinar à qual era cominada a penalidade de suspensão de 30 (trinta) dias. Por tal razão, foi instaurada sindicância e, por fim, comprovada a existência da infração disciplinar, bem como que João fora o seu autor.</a:t>
            </a:r>
          </a:p>
          <a:p>
            <a:pPr marL="0" indent="0" algn="just">
              <a:buNone/>
            </a:pPr>
            <a:endParaRPr lang="pt-BR" sz="1900" dirty="0">
              <a:latin typeface="Arial" pitchFamily="34" charset="0"/>
              <a:cs typeface="Arial" pitchFamily="34" charset="0"/>
            </a:endParaRPr>
          </a:p>
          <a:p>
            <a:pPr marL="0" indent="0" algn="just">
              <a:buNone/>
            </a:pPr>
            <a:r>
              <a:rPr lang="pt-BR" sz="1900" dirty="0">
                <a:latin typeface="Arial" pitchFamily="34" charset="0"/>
                <a:cs typeface="Arial" pitchFamily="34" charset="0"/>
              </a:rPr>
              <a:t>Nesse caso, a autoridade competente, consoante a sistemática do Decreto nº 2.479/1979, ao receber o respectivo relatório:</a:t>
            </a:r>
          </a:p>
          <a:p>
            <a:pPr marL="0" indent="0" algn="just">
              <a:buNone/>
            </a:pPr>
            <a:endParaRPr lang="pt-BR" sz="1900" dirty="0">
              <a:latin typeface="Arial" pitchFamily="34" charset="0"/>
              <a:cs typeface="Arial" pitchFamily="34" charset="0"/>
            </a:endParaRPr>
          </a:p>
          <a:p>
            <a:pPr marL="0" indent="0" algn="just">
              <a:buNone/>
            </a:pPr>
            <a:r>
              <a:rPr lang="pt-BR" sz="1900" dirty="0">
                <a:latin typeface="Arial" pitchFamily="34" charset="0"/>
                <a:cs typeface="Arial" pitchFamily="34" charset="0"/>
              </a:rPr>
              <a:t>A deve determinar a instauração de inquérito administrativo;</a:t>
            </a:r>
          </a:p>
          <a:p>
            <a:pPr marL="0" indent="0" algn="just">
              <a:buNone/>
            </a:pPr>
            <a:r>
              <a:rPr lang="pt-BR" sz="1900" dirty="0">
                <a:latin typeface="Arial" pitchFamily="34" charset="0"/>
                <a:cs typeface="Arial" pitchFamily="34" charset="0"/>
              </a:rPr>
              <a:t>B pode aplicar a penalidade de suspensão por até 30 (trinta) dias;</a:t>
            </a:r>
          </a:p>
          <a:p>
            <a:pPr marL="0" indent="0" algn="just">
              <a:buNone/>
            </a:pPr>
            <a:r>
              <a:rPr lang="pt-BR" sz="1900" dirty="0">
                <a:latin typeface="Arial" pitchFamily="34" charset="0"/>
                <a:cs typeface="Arial" pitchFamily="34" charset="0"/>
              </a:rPr>
              <a:t>C deve determinar a instauração de processo administrativo disciplinar;</a:t>
            </a:r>
          </a:p>
          <a:p>
            <a:pPr marL="0" indent="0" algn="just">
              <a:buNone/>
            </a:pPr>
            <a:r>
              <a:rPr lang="pt-BR" sz="1900" dirty="0">
                <a:latin typeface="Arial" pitchFamily="34" charset="0"/>
                <a:cs typeface="Arial" pitchFamily="34" charset="0"/>
              </a:rPr>
              <a:t>D somente pode adotar medidas de natureza cautelar, não aplicar sanções;</a:t>
            </a:r>
          </a:p>
          <a:p>
            <a:pPr marL="0" indent="0" algn="just">
              <a:buNone/>
            </a:pPr>
            <a:r>
              <a:rPr lang="pt-BR" sz="1900" dirty="0">
                <a:latin typeface="Arial" pitchFamily="34" charset="0"/>
                <a:cs typeface="Arial" pitchFamily="34" charset="0"/>
              </a:rPr>
              <a:t>E somente pode converter a penalidade de suspensão em multa.</a:t>
            </a:r>
          </a:p>
        </p:txBody>
      </p:sp>
      <p:sp>
        <p:nvSpPr>
          <p:cNvPr id="3" name="Título 2"/>
          <p:cNvSpPr>
            <a:spLocks noGrp="1"/>
          </p:cNvSpPr>
          <p:nvPr>
            <p:ph type="title" idx="4294967295"/>
          </p:nvPr>
        </p:nvSpPr>
        <p:spPr>
          <a:xfrm>
            <a:off x="3302493" y="120816"/>
            <a:ext cx="5444348" cy="953381"/>
          </a:xfrm>
          <a:solidFill>
            <a:schemeClr val="accent1">
              <a:lumMod val="40000"/>
              <a:lumOff val="60000"/>
            </a:schemeClr>
          </a:solidFill>
        </p:spPr>
        <p:txBody>
          <a:bodyPr>
            <a:normAutofit fontScale="90000"/>
          </a:bodyPr>
          <a:lstStyle/>
          <a:p>
            <a:pPr algn="ctr"/>
            <a:r>
              <a:rPr lang="pt-BR" b="1">
                <a:latin typeface="+mn-lt"/>
              </a:rPr>
              <a:t>ESTATUTO DO ESTADO RJ</a:t>
            </a:r>
            <a:br>
              <a:rPr lang="pt-BR" b="1">
                <a:latin typeface="+mn-lt"/>
              </a:rPr>
            </a:br>
            <a:r>
              <a:rPr lang="pt-BR" sz="2800" b="1">
                <a:latin typeface="+mn-lt"/>
                <a:cs typeface="Arial" pitchFamily="34" charset="0"/>
              </a:rPr>
              <a:t>(Regime Jurídico Único)</a:t>
            </a:r>
            <a:endParaRPr lang="pt-BR" b="1" dirty="0">
              <a:latin typeface="+mn-lt"/>
            </a:endParaRPr>
          </a:p>
        </p:txBody>
      </p:sp>
      <p:pic>
        <p:nvPicPr>
          <p:cNvPr id="5" name="Imagem 4">
            <a:extLst>
              <a:ext uri="{FF2B5EF4-FFF2-40B4-BE49-F238E27FC236}">
                <a16:creationId xmlns:a16="http://schemas.microsoft.com/office/drawing/2014/main" id="{078ADF7E-D929-4E3C-8EE4-BEF627F9980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437600" y="120816"/>
            <a:ext cx="714887" cy="714887"/>
          </a:xfrm>
          <a:prstGeom prst="rect">
            <a:avLst/>
          </a:prstGeom>
        </p:spPr>
      </p:pic>
    </p:spTree>
    <p:extLst>
      <p:ext uri="{BB962C8B-B14F-4D97-AF65-F5344CB8AC3E}">
        <p14:creationId xmlns:p14="http://schemas.microsoft.com/office/powerpoint/2010/main" val="3714785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6" end="6"/>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4294967295"/>
          </p:nvPr>
        </p:nvSpPr>
        <p:spPr>
          <a:xfrm>
            <a:off x="273572" y="1291872"/>
            <a:ext cx="11502190" cy="5566128"/>
          </a:xfrm>
        </p:spPr>
        <p:txBody>
          <a:bodyPr>
            <a:noAutofit/>
          </a:bodyPr>
          <a:lstStyle/>
          <a:p>
            <a:pPr marL="0" indent="0" algn="just">
              <a:buNone/>
            </a:pPr>
            <a:r>
              <a:rPr lang="pt-BR" sz="1900" dirty="0">
                <a:latin typeface="Arial" pitchFamily="34" charset="0"/>
                <a:cs typeface="Arial" pitchFamily="34" charset="0"/>
              </a:rPr>
              <a:t>18.	Todo início do mês, após receber seus vencimentos, Maria, ocupante do cargo efetivo de Técnico Superior Especializado da Defensoria Pública do Estado do Rio de Janeiro, comemora, em seu horário de almoço, bebendo vários copos de chope e retorna, em seguida, para o Departamento de Recursos Humanos, onde está lotada. No mês passado, no dia do pagamento, Maria retornou do almoço para a repartição e, visivelmente embriagada, fez um </a:t>
            </a:r>
            <a:r>
              <a:rPr lang="pt-BR" sz="1900" dirty="0" err="1">
                <a:latin typeface="Arial" pitchFamily="34" charset="0"/>
                <a:cs typeface="Arial" pitchFamily="34" charset="0"/>
              </a:rPr>
              <a:t>striptease</a:t>
            </a:r>
            <a:r>
              <a:rPr lang="pt-BR" sz="1900" dirty="0">
                <a:latin typeface="Arial" pitchFamily="34" charset="0"/>
                <a:cs typeface="Arial" pitchFamily="34" charset="0"/>
              </a:rPr>
              <a:t>, tirando suas roupas durante dança sensual, sendo a incontinência pública e escandalosa presenciada por diversos servidores.</a:t>
            </a:r>
          </a:p>
          <a:p>
            <a:pPr marL="0" indent="0" algn="just">
              <a:buNone/>
            </a:pPr>
            <a:r>
              <a:rPr lang="pt-BR" sz="1900" dirty="0" smtClean="0">
                <a:latin typeface="Arial" pitchFamily="34" charset="0"/>
                <a:cs typeface="Arial" pitchFamily="34" charset="0"/>
              </a:rPr>
              <a:t>Com </a:t>
            </a:r>
            <a:r>
              <a:rPr lang="pt-BR" sz="1900" dirty="0">
                <a:latin typeface="Arial" pitchFamily="34" charset="0"/>
                <a:cs typeface="Arial" pitchFamily="34" charset="0"/>
              </a:rPr>
              <a:t>base no Estatuto dos Funcionários Públicos Civis do Poder Executivo do Estado do Rio de Janeiro, após o devido processo administrativo disciplinar, Maria:</a:t>
            </a:r>
          </a:p>
          <a:p>
            <a:pPr marL="0" indent="0" algn="just">
              <a:buNone/>
            </a:pPr>
            <a:endParaRPr lang="pt-BR" sz="1900" dirty="0">
              <a:latin typeface="Arial" pitchFamily="34" charset="0"/>
              <a:cs typeface="Arial" pitchFamily="34" charset="0"/>
            </a:endParaRPr>
          </a:p>
          <a:p>
            <a:pPr marL="0" indent="0" algn="just">
              <a:buNone/>
            </a:pPr>
            <a:r>
              <a:rPr lang="pt-BR" sz="1900" dirty="0">
                <a:latin typeface="Arial" pitchFamily="34" charset="0"/>
                <a:cs typeface="Arial" pitchFamily="34" charset="0"/>
              </a:rPr>
              <a:t>A não está sujeita à pena disciplinar, pois não houve prejuízo ao erário;</a:t>
            </a:r>
          </a:p>
          <a:p>
            <a:pPr marL="0" indent="0" algn="just">
              <a:buNone/>
            </a:pPr>
            <a:r>
              <a:rPr lang="pt-BR" sz="1900" dirty="0">
                <a:latin typeface="Arial" pitchFamily="34" charset="0"/>
                <a:cs typeface="Arial" pitchFamily="34" charset="0"/>
              </a:rPr>
              <a:t>B não está sujeita à pena disciplinar, mas deve receber uma advertência verbal de seu superior hierárquico;</a:t>
            </a:r>
          </a:p>
          <a:p>
            <a:pPr marL="0" indent="0" algn="just">
              <a:buNone/>
            </a:pPr>
            <a:r>
              <a:rPr lang="pt-BR" sz="1900" dirty="0">
                <a:latin typeface="Arial" pitchFamily="34" charset="0"/>
                <a:cs typeface="Arial" pitchFamily="34" charset="0"/>
              </a:rPr>
              <a:t>C está sujeita à pena disciplinar de repreensão;</a:t>
            </a:r>
          </a:p>
          <a:p>
            <a:pPr marL="0" indent="0" algn="just">
              <a:buNone/>
            </a:pPr>
            <a:r>
              <a:rPr lang="pt-BR" sz="1900" dirty="0">
                <a:latin typeface="Arial" pitchFamily="34" charset="0"/>
                <a:cs typeface="Arial" pitchFamily="34" charset="0"/>
              </a:rPr>
              <a:t>D está sujeita à pena disciplinar de suspensão até 90 (noventa) dias;</a:t>
            </a:r>
          </a:p>
          <a:p>
            <a:pPr marL="0" indent="0" algn="just">
              <a:buNone/>
            </a:pPr>
            <a:r>
              <a:rPr lang="pt-BR" sz="1900" dirty="0">
                <a:latin typeface="Arial" pitchFamily="34" charset="0"/>
                <a:cs typeface="Arial" pitchFamily="34" charset="0"/>
              </a:rPr>
              <a:t>E está sujeita à pena disciplinar de demissão.</a:t>
            </a:r>
          </a:p>
        </p:txBody>
      </p:sp>
      <p:sp>
        <p:nvSpPr>
          <p:cNvPr id="3" name="Título 2"/>
          <p:cNvSpPr>
            <a:spLocks noGrp="1"/>
          </p:cNvSpPr>
          <p:nvPr>
            <p:ph type="title" idx="4294967295"/>
          </p:nvPr>
        </p:nvSpPr>
        <p:spPr>
          <a:xfrm>
            <a:off x="3302493" y="120816"/>
            <a:ext cx="5444348" cy="953381"/>
          </a:xfrm>
          <a:solidFill>
            <a:schemeClr val="accent1">
              <a:lumMod val="40000"/>
              <a:lumOff val="60000"/>
            </a:schemeClr>
          </a:solidFill>
        </p:spPr>
        <p:txBody>
          <a:bodyPr>
            <a:normAutofit fontScale="90000"/>
          </a:bodyPr>
          <a:lstStyle/>
          <a:p>
            <a:pPr algn="ctr"/>
            <a:r>
              <a:rPr lang="pt-BR" b="1">
                <a:latin typeface="+mn-lt"/>
              </a:rPr>
              <a:t>ESTATUTO DO ESTADO RJ</a:t>
            </a:r>
            <a:br>
              <a:rPr lang="pt-BR" b="1">
                <a:latin typeface="+mn-lt"/>
              </a:rPr>
            </a:br>
            <a:r>
              <a:rPr lang="pt-BR" sz="2800" b="1">
                <a:latin typeface="+mn-lt"/>
                <a:cs typeface="Arial" pitchFamily="34" charset="0"/>
              </a:rPr>
              <a:t>(Regime Jurídico Único)</a:t>
            </a:r>
            <a:endParaRPr lang="pt-BR" b="1" dirty="0">
              <a:latin typeface="+mn-lt"/>
            </a:endParaRPr>
          </a:p>
        </p:txBody>
      </p:sp>
      <p:pic>
        <p:nvPicPr>
          <p:cNvPr id="5" name="Imagem 4">
            <a:extLst>
              <a:ext uri="{FF2B5EF4-FFF2-40B4-BE49-F238E27FC236}">
                <a16:creationId xmlns:a16="http://schemas.microsoft.com/office/drawing/2014/main" id="{078ADF7E-D929-4E3C-8EE4-BEF627F9980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437600" y="120816"/>
            <a:ext cx="714887" cy="714887"/>
          </a:xfrm>
          <a:prstGeom prst="rect">
            <a:avLst/>
          </a:prstGeom>
        </p:spPr>
      </p:pic>
    </p:spTree>
    <p:extLst>
      <p:ext uri="{BB962C8B-B14F-4D97-AF65-F5344CB8AC3E}">
        <p14:creationId xmlns:p14="http://schemas.microsoft.com/office/powerpoint/2010/main" val="4013342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7" end="7"/>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4294967295"/>
          </p:nvPr>
        </p:nvSpPr>
        <p:spPr>
          <a:xfrm>
            <a:off x="273572" y="1291872"/>
            <a:ext cx="11502190" cy="5566128"/>
          </a:xfrm>
        </p:spPr>
        <p:txBody>
          <a:bodyPr>
            <a:noAutofit/>
          </a:bodyPr>
          <a:lstStyle/>
          <a:p>
            <a:pPr marL="0" indent="0" algn="just">
              <a:buNone/>
            </a:pPr>
            <a:r>
              <a:rPr lang="pt-BR" sz="1900" dirty="0">
                <a:latin typeface="Arial" pitchFamily="34" charset="0"/>
                <a:cs typeface="Arial" pitchFamily="34" charset="0"/>
              </a:rPr>
              <a:t>19.	O companheiro de Dona Yolanda, servidora civil do Estado do Rio de Janeiro, faleceu. A funcionária tem direito a:</a:t>
            </a:r>
          </a:p>
          <a:p>
            <a:pPr marL="0" indent="0" algn="just">
              <a:buNone/>
            </a:pPr>
            <a:r>
              <a:rPr lang="pt-BR" sz="1900" dirty="0">
                <a:latin typeface="Arial" pitchFamily="34" charset="0"/>
                <a:cs typeface="Arial" pitchFamily="34" charset="0"/>
              </a:rPr>
              <a:t>A faltar até 08 (oito) dias consecutivos, computando-se inclusive sábados, domingos e feriados;</a:t>
            </a:r>
          </a:p>
          <a:p>
            <a:pPr marL="0" indent="0" algn="just">
              <a:buNone/>
            </a:pPr>
            <a:r>
              <a:rPr lang="pt-BR" sz="1900" dirty="0">
                <a:latin typeface="Arial" pitchFamily="34" charset="0"/>
                <a:cs typeface="Arial" pitchFamily="34" charset="0"/>
              </a:rPr>
              <a:t>B faltar até 08 (oito) dias úteis, excluindo-se sábados, domingos e feriados;</a:t>
            </a:r>
          </a:p>
          <a:p>
            <a:pPr marL="0" indent="0" algn="just">
              <a:buNone/>
            </a:pPr>
            <a:r>
              <a:rPr lang="pt-BR" sz="1900" dirty="0">
                <a:latin typeface="Arial" pitchFamily="34" charset="0"/>
                <a:cs typeface="Arial" pitchFamily="34" charset="0"/>
              </a:rPr>
              <a:t>C faltar até 05 (cinco) dias consecutivos, computando-se inclusive sábados, domingos e feriados;</a:t>
            </a:r>
          </a:p>
          <a:p>
            <a:pPr marL="0" indent="0" algn="just">
              <a:buNone/>
            </a:pPr>
            <a:r>
              <a:rPr lang="pt-BR" sz="1900" dirty="0">
                <a:latin typeface="Arial" pitchFamily="34" charset="0"/>
                <a:cs typeface="Arial" pitchFamily="34" charset="0"/>
              </a:rPr>
              <a:t>D faltar até 05 (cinco) dias úteis, excluindo-se sábados, domingos e feriados;</a:t>
            </a:r>
          </a:p>
          <a:p>
            <a:pPr marL="0" indent="0" algn="just">
              <a:buNone/>
            </a:pPr>
            <a:r>
              <a:rPr lang="pt-BR" sz="1900" dirty="0">
                <a:latin typeface="Arial" pitchFamily="34" charset="0"/>
                <a:cs typeface="Arial" pitchFamily="34" charset="0"/>
              </a:rPr>
              <a:t>E só terá direito à licença nojo, pelo prazo previsto em lei, contada a partir da data do falecimento, caso apresente sentença judicial reconhecendo a união estável.</a:t>
            </a:r>
          </a:p>
        </p:txBody>
      </p:sp>
      <p:sp>
        <p:nvSpPr>
          <p:cNvPr id="3" name="Título 2"/>
          <p:cNvSpPr>
            <a:spLocks noGrp="1"/>
          </p:cNvSpPr>
          <p:nvPr>
            <p:ph type="title" idx="4294967295"/>
          </p:nvPr>
        </p:nvSpPr>
        <p:spPr>
          <a:xfrm>
            <a:off x="3302493" y="120816"/>
            <a:ext cx="5444348" cy="953381"/>
          </a:xfrm>
          <a:solidFill>
            <a:schemeClr val="accent1">
              <a:lumMod val="40000"/>
              <a:lumOff val="60000"/>
            </a:schemeClr>
          </a:solidFill>
        </p:spPr>
        <p:txBody>
          <a:bodyPr>
            <a:normAutofit fontScale="90000"/>
          </a:bodyPr>
          <a:lstStyle/>
          <a:p>
            <a:pPr algn="ctr"/>
            <a:r>
              <a:rPr lang="pt-BR" b="1">
                <a:latin typeface="+mn-lt"/>
              </a:rPr>
              <a:t>ESTATUTO DO ESTADO RJ</a:t>
            </a:r>
            <a:br>
              <a:rPr lang="pt-BR" b="1">
                <a:latin typeface="+mn-lt"/>
              </a:rPr>
            </a:br>
            <a:r>
              <a:rPr lang="pt-BR" sz="2800" b="1">
                <a:latin typeface="+mn-lt"/>
                <a:cs typeface="Arial" pitchFamily="34" charset="0"/>
              </a:rPr>
              <a:t>(Regime Jurídico Único)</a:t>
            </a:r>
            <a:endParaRPr lang="pt-BR" b="1" dirty="0">
              <a:latin typeface="+mn-lt"/>
            </a:endParaRPr>
          </a:p>
        </p:txBody>
      </p:sp>
      <p:pic>
        <p:nvPicPr>
          <p:cNvPr id="5" name="Imagem 4">
            <a:extLst>
              <a:ext uri="{FF2B5EF4-FFF2-40B4-BE49-F238E27FC236}">
                <a16:creationId xmlns:a16="http://schemas.microsoft.com/office/drawing/2014/main" id="{078ADF7E-D929-4E3C-8EE4-BEF627F9980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437600" y="120816"/>
            <a:ext cx="714887" cy="714887"/>
          </a:xfrm>
          <a:prstGeom prst="rect">
            <a:avLst/>
          </a:prstGeom>
        </p:spPr>
      </p:pic>
    </p:spTree>
    <p:extLst>
      <p:ext uri="{BB962C8B-B14F-4D97-AF65-F5344CB8AC3E}">
        <p14:creationId xmlns:p14="http://schemas.microsoft.com/office/powerpoint/2010/main" val="2774490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1" end="1"/>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4733925" y="346074"/>
            <a:ext cx="2724150" cy="504825"/>
          </a:xfrm>
          <a:solidFill>
            <a:schemeClr val="accent1">
              <a:lumMod val="40000"/>
              <a:lumOff val="60000"/>
            </a:schemeClr>
          </a:solidFill>
        </p:spPr>
        <p:txBody>
          <a:bodyPr>
            <a:normAutofit/>
          </a:bodyPr>
          <a:lstStyle/>
          <a:p>
            <a:r>
              <a:rPr lang="pt-BR" sz="2800" dirty="0">
                <a:latin typeface="Arial Black" pitchFamily="34" charset="0"/>
              </a:rPr>
              <a:t>CONCESSÃO</a:t>
            </a:r>
          </a:p>
        </p:txBody>
      </p:sp>
      <p:sp>
        <p:nvSpPr>
          <p:cNvPr id="3" name="Espaço Reservado para Conteúdo 2"/>
          <p:cNvSpPr>
            <a:spLocks noGrp="1"/>
          </p:cNvSpPr>
          <p:nvPr>
            <p:ph idx="4294967295"/>
          </p:nvPr>
        </p:nvSpPr>
        <p:spPr>
          <a:xfrm>
            <a:off x="161925" y="1857376"/>
            <a:ext cx="11839575" cy="4149725"/>
          </a:xfrm>
        </p:spPr>
        <p:txBody>
          <a:bodyPr>
            <a:noAutofit/>
          </a:bodyPr>
          <a:lstStyle/>
          <a:p>
            <a:pPr marL="0" indent="0" algn="just">
              <a:buNone/>
            </a:pPr>
            <a:r>
              <a:rPr lang="pt-BR" b="1" dirty="0">
                <a:latin typeface="Arial" pitchFamily="34" charset="0"/>
                <a:cs typeface="Arial" pitchFamily="34" charset="0"/>
              </a:rPr>
              <a:t>Art. 225 – Sem prejuízo do vencimento, direitos e vantagens, o funcionário poderá faltar ao serviço até oito dias consecutivos por motivo de:</a:t>
            </a:r>
            <a:endParaRPr lang="pt-BR" dirty="0">
              <a:latin typeface="Arial" pitchFamily="34" charset="0"/>
              <a:cs typeface="Arial" pitchFamily="34" charset="0"/>
            </a:endParaRPr>
          </a:p>
          <a:p>
            <a:pPr marL="0" indent="0" algn="just">
              <a:buNone/>
            </a:pPr>
            <a:r>
              <a:rPr lang="pt-BR" b="1" dirty="0">
                <a:latin typeface="Arial" pitchFamily="34" charset="0"/>
                <a:cs typeface="Arial" pitchFamily="34" charset="0"/>
              </a:rPr>
              <a:t>I – casamento;</a:t>
            </a:r>
          </a:p>
          <a:p>
            <a:pPr marL="0" indent="0" algn="just">
              <a:buNone/>
            </a:pPr>
            <a:r>
              <a:rPr lang="pt-BR" b="1" dirty="0">
                <a:latin typeface="Arial" pitchFamily="34" charset="0"/>
                <a:cs typeface="Arial" pitchFamily="34" charset="0"/>
              </a:rPr>
              <a:t>II – falecimento do cônjuge, companheiro ou companheira, pais, filhos ou irmãos. </a:t>
            </a:r>
            <a:endParaRPr lang="pt-BR" dirty="0">
              <a:latin typeface="Arial" pitchFamily="34" charset="0"/>
              <a:cs typeface="Arial" pitchFamily="34" charset="0"/>
            </a:endParaRPr>
          </a:p>
          <a:p>
            <a:pPr marL="0" indent="0" algn="just">
              <a:buNone/>
            </a:pPr>
            <a:endParaRPr lang="pt-BR" dirty="0">
              <a:latin typeface="Arial" pitchFamily="34" charset="0"/>
              <a:cs typeface="Arial" pitchFamily="34" charset="0"/>
            </a:endParaRPr>
          </a:p>
        </p:txBody>
      </p:sp>
    </p:spTree>
    <p:extLst>
      <p:ext uri="{BB962C8B-B14F-4D97-AF65-F5344CB8AC3E}">
        <p14:creationId xmlns:p14="http://schemas.microsoft.com/office/powerpoint/2010/main" val="1685920189"/>
      </p:ext>
    </p:extLst>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4294967295"/>
          </p:nvPr>
        </p:nvSpPr>
        <p:spPr>
          <a:xfrm>
            <a:off x="152400" y="1071564"/>
            <a:ext cx="11830050" cy="4935537"/>
          </a:xfrm>
        </p:spPr>
        <p:txBody>
          <a:bodyPr>
            <a:noAutofit/>
          </a:bodyPr>
          <a:lstStyle/>
          <a:p>
            <a:pPr marL="0" indent="0" algn="just">
              <a:buNone/>
            </a:pPr>
            <a:endParaRPr lang="pt-BR" dirty="0">
              <a:latin typeface="Arial" pitchFamily="34" charset="0"/>
              <a:cs typeface="Arial" pitchFamily="34" charset="0"/>
            </a:endParaRPr>
          </a:p>
          <a:p>
            <a:pPr marL="0" indent="0" algn="just">
              <a:buNone/>
            </a:pPr>
            <a:r>
              <a:rPr lang="pt-BR" b="1" dirty="0">
                <a:latin typeface="Arial" pitchFamily="34" charset="0"/>
                <a:cs typeface="Arial" pitchFamily="34" charset="0"/>
              </a:rPr>
              <a:t>§ 1º - Computar-se-ão, para os efeitos deste artigo, os sábados, domingos e feriados compreendidos no período.</a:t>
            </a:r>
          </a:p>
          <a:p>
            <a:pPr marL="0" indent="0" algn="just">
              <a:buNone/>
            </a:pPr>
            <a:endParaRPr lang="pt-BR" dirty="0">
              <a:latin typeface="Arial" pitchFamily="34" charset="0"/>
              <a:cs typeface="Arial" pitchFamily="34" charset="0"/>
            </a:endParaRPr>
          </a:p>
          <a:p>
            <a:pPr marL="0" indent="0" algn="just">
              <a:buNone/>
            </a:pPr>
            <a:r>
              <a:rPr lang="pt-BR" b="1" dirty="0">
                <a:latin typeface="Arial" pitchFamily="34" charset="0"/>
                <a:cs typeface="Arial" pitchFamily="34" charset="0"/>
              </a:rPr>
              <a:t>§ 2º - A qualidade de companheiro ou companheira, exclusivamente para esse efeito, será demonstrada pela coabitação por prazo mínimo de 02 (dois) anos, desnecessária em havendo filho comum.</a:t>
            </a:r>
            <a:endParaRPr lang="pt-BR" dirty="0">
              <a:latin typeface="Arial" pitchFamily="34" charset="0"/>
              <a:cs typeface="Arial" pitchFamily="34" charset="0"/>
            </a:endParaRPr>
          </a:p>
          <a:p>
            <a:pPr marL="0" indent="0" algn="just">
              <a:buNone/>
            </a:pPr>
            <a:endParaRPr lang="pt-BR" dirty="0">
              <a:latin typeface="Arial" pitchFamily="34" charset="0"/>
              <a:cs typeface="Arial" pitchFamily="34" charset="0"/>
            </a:endParaRPr>
          </a:p>
          <a:p>
            <a:pPr marL="0" indent="0" algn="just">
              <a:buNone/>
            </a:pPr>
            <a:endParaRPr lang="pt-BR" dirty="0">
              <a:latin typeface="Arial" pitchFamily="34" charset="0"/>
              <a:cs typeface="Arial" pitchFamily="34" charset="0"/>
            </a:endParaRPr>
          </a:p>
        </p:txBody>
      </p:sp>
      <p:sp>
        <p:nvSpPr>
          <p:cNvPr id="4" name="Título 1">
            <a:extLst>
              <a:ext uri="{FF2B5EF4-FFF2-40B4-BE49-F238E27FC236}">
                <a16:creationId xmlns:a16="http://schemas.microsoft.com/office/drawing/2014/main" id="{DA854C20-A5D1-49AC-98D8-18A6F6809D99}"/>
              </a:ext>
            </a:extLst>
          </p:cNvPr>
          <p:cNvSpPr txBox="1">
            <a:spLocks/>
          </p:cNvSpPr>
          <p:nvPr/>
        </p:nvSpPr>
        <p:spPr>
          <a:xfrm>
            <a:off x="4733925" y="174624"/>
            <a:ext cx="2724150" cy="504825"/>
          </a:xfrm>
          <a:prstGeom prst="rect">
            <a:avLst/>
          </a:prstGeom>
          <a:solidFill>
            <a:schemeClr val="accent1">
              <a:lumMod val="40000"/>
              <a:lumOff val="6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pt-BR" sz="2800">
                <a:latin typeface="Arial Black" pitchFamily="34" charset="0"/>
              </a:rPr>
              <a:t>CONCESSÃO</a:t>
            </a:r>
            <a:endParaRPr lang="pt-BR" sz="2800" dirty="0">
              <a:latin typeface="Arial Black" pitchFamily="34" charset="0"/>
            </a:endParaRPr>
          </a:p>
        </p:txBody>
      </p:sp>
    </p:spTree>
    <p:extLst>
      <p:ext uri="{BB962C8B-B14F-4D97-AF65-F5344CB8AC3E}">
        <p14:creationId xmlns:p14="http://schemas.microsoft.com/office/powerpoint/2010/main" val="977862237"/>
      </p:ext>
    </p:extLst>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4294967295"/>
          </p:nvPr>
        </p:nvSpPr>
        <p:spPr>
          <a:xfrm>
            <a:off x="273572" y="1291872"/>
            <a:ext cx="11502190" cy="5566128"/>
          </a:xfrm>
        </p:spPr>
        <p:txBody>
          <a:bodyPr>
            <a:noAutofit/>
          </a:bodyPr>
          <a:lstStyle/>
          <a:p>
            <a:pPr marL="0" indent="0" algn="just">
              <a:buNone/>
            </a:pPr>
            <a:r>
              <a:rPr lang="pt-BR" sz="1900" dirty="0">
                <a:latin typeface="Arial" pitchFamily="34" charset="0"/>
                <a:cs typeface="Arial" pitchFamily="34" charset="0"/>
              </a:rPr>
              <a:t>20.	João, ocupante do cargo efetivo de Técnico Médio da Defensoria Pública, foi condenado à pena disciplinar de suspensão de 60 (sessenta) dias, após regular processo administrativo disciplinar (PAD). Enquanto cumpria a sanção disciplinar, João obteve provas de fatos novos comprobatórios de sua inocência, que não foram trazidos e analisados no PAD.</a:t>
            </a:r>
          </a:p>
          <a:p>
            <a:pPr marL="0" indent="0" algn="just">
              <a:buNone/>
            </a:pPr>
            <a:r>
              <a:rPr lang="pt-BR" sz="1900" dirty="0">
                <a:latin typeface="Arial" pitchFamily="34" charset="0"/>
                <a:cs typeface="Arial" pitchFamily="34" charset="0"/>
              </a:rPr>
              <a:t>No caso em tela, de acordo com o Estatuto dos Funcionários Públicos Civis do Poder Executivo do Estado do Rio de Janeiro, João deverá:</a:t>
            </a:r>
          </a:p>
          <a:p>
            <a:pPr marL="0" indent="0" algn="just">
              <a:buNone/>
            </a:pPr>
            <a:r>
              <a:rPr lang="pt-BR" sz="1900" dirty="0">
                <a:latin typeface="Arial" pitchFamily="34" charset="0"/>
                <a:cs typeface="Arial" pitchFamily="34" charset="0"/>
              </a:rPr>
              <a:t>(A) requerer a revisão do PAD, e a Comissão Revisora concluirá o encargo no prazo de 90 (noventa) dias, prorrogável por mais 30 (trinta) dias;</a:t>
            </a:r>
          </a:p>
          <a:p>
            <a:pPr marL="0" indent="0" algn="just">
              <a:buNone/>
            </a:pPr>
            <a:r>
              <a:rPr lang="pt-BR" sz="1900" dirty="0">
                <a:latin typeface="Arial" pitchFamily="34" charset="0"/>
                <a:cs typeface="Arial" pitchFamily="34" charset="0"/>
              </a:rPr>
              <a:t>(B) recorrer do PAD, e a mesma autoridade que aplicou a sanção de suspensão terá o prazo de 30 (trinta) dias, prorrogável por mais 30 (trinta) dias, para decidir o recurso;</a:t>
            </a:r>
          </a:p>
          <a:p>
            <a:pPr marL="0" indent="0" algn="just">
              <a:buNone/>
            </a:pPr>
            <a:r>
              <a:rPr lang="pt-BR" sz="1900" dirty="0">
                <a:latin typeface="Arial" pitchFamily="34" charset="0"/>
                <a:cs typeface="Arial" pitchFamily="34" charset="0"/>
              </a:rPr>
              <a:t>(C) pleitear administrativamente sua reintegração, no prazo prescricional de 2 (dois) anos, para tornar sem efeito a pena imposta, restabelecendo-se todos os seus direitos;</a:t>
            </a:r>
          </a:p>
          <a:p>
            <a:pPr marL="0" indent="0" algn="just">
              <a:buNone/>
            </a:pPr>
            <a:r>
              <a:rPr lang="pt-BR" sz="1900" dirty="0">
                <a:latin typeface="Arial" pitchFamily="34" charset="0"/>
                <a:cs typeface="Arial" pitchFamily="34" charset="0"/>
              </a:rPr>
              <a:t>(D) requerer judicialmente sua reintegração, pois restou preclusa a via administrativa, para obter o ressarcimento dos vencimentos e vantagens ligados ao cargo;</a:t>
            </a:r>
          </a:p>
          <a:p>
            <a:pPr marL="0" indent="0" algn="just">
              <a:buNone/>
            </a:pPr>
            <a:r>
              <a:rPr lang="pt-BR" sz="1900" dirty="0">
                <a:latin typeface="Arial" pitchFamily="34" charset="0"/>
                <a:cs typeface="Arial" pitchFamily="34" charset="0"/>
              </a:rPr>
              <a:t>(E) apresentar recurso hierárquico ao Governador do Estado, que terá o prazo de 60 (sessenta) dias, prorrogável por mais 30 (trinta) dias, para decidir o recurso.</a:t>
            </a:r>
          </a:p>
          <a:p>
            <a:pPr marL="0" indent="0" algn="just">
              <a:buNone/>
            </a:pPr>
            <a:endParaRPr lang="pt-BR" sz="1900" dirty="0">
              <a:latin typeface="Arial" pitchFamily="34" charset="0"/>
              <a:cs typeface="Arial" pitchFamily="34" charset="0"/>
            </a:endParaRPr>
          </a:p>
        </p:txBody>
      </p:sp>
      <p:sp>
        <p:nvSpPr>
          <p:cNvPr id="3" name="Título 2"/>
          <p:cNvSpPr>
            <a:spLocks noGrp="1"/>
          </p:cNvSpPr>
          <p:nvPr>
            <p:ph type="title" idx="4294967295"/>
          </p:nvPr>
        </p:nvSpPr>
        <p:spPr>
          <a:xfrm>
            <a:off x="3302493" y="120816"/>
            <a:ext cx="5444348" cy="953381"/>
          </a:xfrm>
          <a:solidFill>
            <a:schemeClr val="accent1">
              <a:lumMod val="40000"/>
              <a:lumOff val="60000"/>
            </a:schemeClr>
          </a:solidFill>
        </p:spPr>
        <p:txBody>
          <a:bodyPr>
            <a:normAutofit fontScale="90000"/>
          </a:bodyPr>
          <a:lstStyle/>
          <a:p>
            <a:pPr algn="ctr"/>
            <a:r>
              <a:rPr lang="pt-BR" b="1">
                <a:latin typeface="+mn-lt"/>
              </a:rPr>
              <a:t>ESTATUTO DO ESTADO RJ</a:t>
            </a:r>
            <a:br>
              <a:rPr lang="pt-BR" b="1">
                <a:latin typeface="+mn-lt"/>
              </a:rPr>
            </a:br>
            <a:r>
              <a:rPr lang="pt-BR" sz="2800" b="1">
                <a:latin typeface="+mn-lt"/>
                <a:cs typeface="Arial" pitchFamily="34" charset="0"/>
              </a:rPr>
              <a:t>(Regime Jurídico Único)</a:t>
            </a:r>
            <a:endParaRPr lang="pt-BR" b="1" dirty="0">
              <a:latin typeface="+mn-lt"/>
            </a:endParaRPr>
          </a:p>
        </p:txBody>
      </p:sp>
      <p:pic>
        <p:nvPicPr>
          <p:cNvPr id="5" name="Imagem 4">
            <a:extLst>
              <a:ext uri="{FF2B5EF4-FFF2-40B4-BE49-F238E27FC236}">
                <a16:creationId xmlns:a16="http://schemas.microsoft.com/office/drawing/2014/main" id="{078ADF7E-D929-4E3C-8EE4-BEF627F9980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437600" y="120816"/>
            <a:ext cx="714887" cy="714887"/>
          </a:xfrm>
          <a:prstGeom prst="rect">
            <a:avLst/>
          </a:prstGeom>
        </p:spPr>
      </p:pic>
    </p:spTree>
    <p:extLst>
      <p:ext uri="{BB962C8B-B14F-4D97-AF65-F5344CB8AC3E}">
        <p14:creationId xmlns:p14="http://schemas.microsoft.com/office/powerpoint/2010/main" val="3870166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2" end="2"/>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683</TotalTime>
  <Words>2161</Words>
  <Application>Microsoft Office PowerPoint</Application>
  <PresentationFormat>Widescreen</PresentationFormat>
  <Paragraphs>412</Paragraphs>
  <Slides>51</Slides>
  <Notes>1</Notes>
  <HiddenSlides>0</HiddenSlides>
  <MMClips>0</MMClips>
  <ScaleCrop>false</ScaleCrop>
  <HeadingPairs>
    <vt:vector size="6" baseType="variant">
      <vt:variant>
        <vt:lpstr>Fontes usadas</vt:lpstr>
      </vt:variant>
      <vt:variant>
        <vt:i4>7</vt:i4>
      </vt:variant>
      <vt:variant>
        <vt:lpstr>Tema</vt:lpstr>
      </vt:variant>
      <vt:variant>
        <vt:i4>1</vt:i4>
      </vt:variant>
      <vt:variant>
        <vt:lpstr>Títulos de slides</vt:lpstr>
      </vt:variant>
      <vt:variant>
        <vt:i4>51</vt:i4>
      </vt:variant>
    </vt:vector>
  </HeadingPairs>
  <TitlesOfParts>
    <vt:vector size="59" baseType="lpstr">
      <vt:lpstr>Arial</vt:lpstr>
      <vt:lpstr>Arial Black</vt:lpstr>
      <vt:lpstr>Calibri</vt:lpstr>
      <vt:lpstr>Calibri Light</vt:lpstr>
      <vt:lpstr>Times New Roman</vt:lpstr>
      <vt:lpstr>Tw Cen MT Condensed Extra Bold</vt:lpstr>
      <vt:lpstr>Wingdings 3</vt:lpstr>
      <vt:lpstr>Tema do Office</vt:lpstr>
      <vt:lpstr>Estatuto do Estado do Rio de Janeiro</vt:lpstr>
      <vt:lpstr>Apresentação do PowerPoint</vt:lpstr>
      <vt:lpstr>ESTATUTO DO ESTADO RJ (Regime Jurídico Único)</vt:lpstr>
      <vt:lpstr>LEI COMPLEMENTAR 140/11 DECRETO-LEI 220/75 c/c DECRETO 2.479/79</vt:lpstr>
      <vt:lpstr>LEI COMPLEMENTAR 140/11 DECRETO-LEI 220/75 c/c DECRETO 2.479/79</vt:lpstr>
      <vt:lpstr>DECRETO-LEI 220/75 c/c DECRETO 2.479/79 (Etapas do concurso e investidura)</vt:lpstr>
      <vt:lpstr>Apresentação do PowerPoint</vt:lpstr>
      <vt:lpstr>DECRETO-LEI 220/75  (Etapas do concurso e investidura)</vt:lpstr>
      <vt:lpstr>DECRETO 2.479/79  (Etapas do concurso e investidura)</vt:lpstr>
      <vt:lpstr>Apresentação do PowerPoint</vt:lpstr>
      <vt:lpstr>ESTATUTO DO ESTADO RJ (Regime Jurídico Único)</vt:lpstr>
      <vt:lpstr>Da Investidura</vt:lpstr>
      <vt:lpstr>Da Investidura</vt:lpstr>
      <vt:lpstr>Da Investidura</vt:lpstr>
      <vt:lpstr>ESTATUTO DO ESTADO RJ (Regime Jurídico Único)</vt:lpstr>
      <vt:lpstr>FORMAS DE PROVIMENTO Decreto 2.479/79</vt:lpstr>
      <vt:lpstr>Provimento</vt:lpstr>
      <vt:lpstr>Reintegração</vt:lpstr>
      <vt:lpstr>REINTEGRAÇÃO</vt:lpstr>
      <vt:lpstr>Apresentação do PowerPoint</vt:lpstr>
      <vt:lpstr>ESTATUTO DO ESTADO RJ (Regime Jurídico Único)</vt:lpstr>
      <vt:lpstr>Doença em pessoa da família (Arts. 117 ao 119)</vt:lpstr>
      <vt:lpstr>ESTATUTO DO ESTADO RJ (Regime Jurídico Único)</vt:lpstr>
      <vt:lpstr>Tratamento de saúde ( Arts. 110 ao 116)</vt:lpstr>
      <vt:lpstr>ESTATUTO DO ESTADO RJ (Regime Jurídico Único)</vt:lpstr>
      <vt:lpstr>REPOUSO A GESTANTE (Arts. 120 ao 122)</vt:lpstr>
      <vt:lpstr>REPOUSO A GESTANTE (Arts. 120 ao 122)</vt:lpstr>
      <vt:lpstr>REPOUSO A GESTANTE (Arts. 120 ao 122)</vt:lpstr>
      <vt:lpstr>REPOUSO A GESTANTE (Arts. 120 ao 122)</vt:lpstr>
      <vt:lpstr>ESTATUTO DO ESTADO RJ (Regime Jurídico Único)</vt:lpstr>
      <vt:lpstr>ESTATUTO DO ESTADO RJ (Regime Jurídico Único)</vt:lpstr>
      <vt:lpstr>Apresentação do PowerPoint</vt:lpstr>
      <vt:lpstr>Do Regime Disciplinar   Da Responsabilidade (Arts. 287 ao 291)</vt:lpstr>
      <vt:lpstr>ESTATUTO DO ESTADO RJ (Regime Jurídico Único)</vt:lpstr>
      <vt:lpstr>Apresentação do PowerPoint</vt:lpstr>
      <vt:lpstr>ESTATUTO DO ESTADO RJ (Regime Jurídico Único)</vt:lpstr>
      <vt:lpstr>Apresentação do PowerPoint</vt:lpstr>
      <vt:lpstr>ESTATUTO DO ESTADO RJ (Regime Jurídico Único)</vt:lpstr>
      <vt:lpstr>ESTATUTO DO ESTADO RJ (Regime Jurídico Único)</vt:lpstr>
      <vt:lpstr>ESTATUTO DO ESTADO RJ (Regime Jurídico Único)</vt:lpstr>
      <vt:lpstr>Apresentação do PowerPoint</vt:lpstr>
      <vt:lpstr>Apresentação do PowerPoint</vt:lpstr>
      <vt:lpstr>ESTATUTO DO ESTADO RJ (Regime Jurídico Único)</vt:lpstr>
      <vt:lpstr>ESTATUTO DO ESTADO RJ (Regime Jurídico Único)</vt:lpstr>
      <vt:lpstr>ESTATUTO DO ESTADO RJ (Regime Jurídico Único)</vt:lpstr>
      <vt:lpstr>ESTATUTO DO ESTADO RJ (Regime Jurídico Único)</vt:lpstr>
      <vt:lpstr>ESTATUTO DO ESTADO RJ (Regime Jurídico Único)</vt:lpstr>
      <vt:lpstr>ESTATUTO DO ESTADO RJ (Regime Jurídico Único)</vt:lpstr>
      <vt:lpstr>CONCESSÃO</vt:lpstr>
      <vt:lpstr>Apresentação do PowerPoint</vt:lpstr>
      <vt:lpstr>ESTATUTO DO ESTADO RJ (Regime Jurídico Único)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diego silva</dc:creator>
  <cp:lastModifiedBy>Alexandre Prado</cp:lastModifiedBy>
  <cp:revision>70</cp:revision>
  <cp:lastPrinted>2019-03-24T01:48:39Z</cp:lastPrinted>
  <dcterms:created xsi:type="dcterms:W3CDTF">2018-11-10T13:52:21Z</dcterms:created>
  <dcterms:modified xsi:type="dcterms:W3CDTF">2020-02-20T14:24:53Z</dcterms:modified>
</cp:coreProperties>
</file>